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56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B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39"/>
  </p:normalViewPr>
  <p:slideViewPr>
    <p:cSldViewPr snapToGrid="0">
      <p:cViewPr>
        <p:scale>
          <a:sx n="100" d="100"/>
          <a:sy n="100" d="100"/>
        </p:scale>
        <p:origin x="68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EE092-B8A0-B845-9626-437DAA6BD732}" type="datetimeFigureOut">
              <a:rPr lang="en-BH" smtClean="0"/>
              <a:t>12/02/2024</a:t>
            </a:fld>
            <a:endParaRPr lang="en-B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27197-D92E-4143-97BA-1F8F5B3B8DB7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300438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E4D80-4319-3B3D-B662-8F76472E5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D31691-EFA1-89DF-E807-5DE494B94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148BD-3C84-E2C6-DCE6-E0A26911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8F11E-3C3F-CB42-A5D9-73CB49CD51A9}" type="datetime1">
              <a:rPr lang="en-US" smtClean="0"/>
              <a:t>2/12/24</a:t>
            </a:fld>
            <a:endParaRPr lang="en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56D27-DAAB-6117-0CE5-05BE24217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DCB50-CFF5-28C8-8336-3CEBE623D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138284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51D10-8CB9-BAB8-6AC4-CBE368CE9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D0C41-5C83-E5A5-5E3D-AA6969EA5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EB74F-484A-B86C-5FDC-69DC9A643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374E1-42C3-3145-A4BC-0EF14873D620}" type="datetime1">
              <a:rPr lang="en-US" smtClean="0"/>
              <a:t>2/12/24</a:t>
            </a:fld>
            <a:endParaRPr lang="en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40404-C49C-D397-489D-369284235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A2F99-B95A-1521-7B6D-F5788F49A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379220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E6E4F1-D7A6-FAFE-E159-7AA3E5FD2D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E446E3-C3AF-206C-0FBE-1B9A34FA8E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76B83-486A-FE53-16B9-D2770D3C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9771-889B-654A-B97A-C2626CF251AB}" type="datetime1">
              <a:rPr lang="en-US" smtClean="0"/>
              <a:t>2/12/24</a:t>
            </a:fld>
            <a:endParaRPr lang="en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B12D6-0F4B-F7E1-6935-D6348D94D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9B683-05C6-1D15-A82F-F3896AF4B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169721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9778A-32A0-7EC5-A609-99EA6F5DF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30646-3468-1B50-2CED-A9784EFB3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FB8F5-E457-A7B2-68AA-E85AC2AA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B7D6-4444-4243-A8E0-52A9659BA8FE}" type="datetime1">
              <a:rPr lang="en-US" smtClean="0"/>
              <a:t>2/12/24</a:t>
            </a:fld>
            <a:endParaRPr lang="en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9217A-EC34-765A-D40E-B92A8AA06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F6E94-BB93-A56F-7957-335DA7926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165082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977C3-753C-9CE4-A4EF-63918132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AE010E-E182-008F-13AF-17825769B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5CB8C-357A-9DAF-17B7-B23CBE79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6B2E-9CC5-A646-A14A-A9C566F1AAE4}" type="datetime1">
              <a:rPr lang="en-US" smtClean="0"/>
              <a:t>2/12/24</a:t>
            </a:fld>
            <a:endParaRPr lang="en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A1075-C071-D1CE-D49B-13986434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BFCB-6A77-4920-0A18-8ED6B66CE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2267562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64024-26B3-8611-3F88-BB9A4068A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0D1B6-59A5-BA19-8816-633D7C0035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DFFB7C-0DFC-671E-1613-1B3910462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7CDC7-AC4E-22DD-96BC-3CA3162DA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C060-199A-E844-9746-8A7277F5905C}" type="datetime1">
              <a:rPr lang="en-US" smtClean="0"/>
              <a:t>2/12/24</a:t>
            </a:fld>
            <a:endParaRPr lang="en-B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DD7C12-EF24-0431-8D34-CF888921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FA3084-B5C7-ACF2-CE56-24FF6D941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19545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D7E8-7826-4043-582C-0FDDD2D19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E23DC6-5D76-032B-FD41-6AF8B97F7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D80FD-6DAF-438A-F448-6390B7AD9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754A38-8711-7034-6729-C5E37B8FC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724989-364A-A899-7325-4B7A2C0FA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EC1BA4-F60A-F1CF-BC54-BE5D63A7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7B1D-C3DB-7C4F-9011-A4869B2BDB71}" type="datetime1">
              <a:rPr lang="en-US" smtClean="0"/>
              <a:t>2/12/24</a:t>
            </a:fld>
            <a:endParaRPr lang="en-B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C35D2F-AE02-8233-2A94-8678C6829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85642D-CA24-502B-BBDE-78528C038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254239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0CA67-0396-FB6C-551D-F759B5D47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17E0-92A1-2D6D-511B-F98208EF1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96D5-926C-E14E-895E-9BAFBD08E346}" type="datetime1">
              <a:rPr lang="en-US" smtClean="0"/>
              <a:t>2/12/24</a:t>
            </a:fld>
            <a:endParaRPr lang="en-B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88529C-36B2-45FE-C92D-01436995D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A9A9E5-AE66-A79C-7022-15ED86958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244129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B63F1A-8F97-C41E-F19B-2F1FA3A28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7CC9-2B6F-274F-96BB-418F20C7D745}" type="datetime1">
              <a:rPr lang="en-US" smtClean="0"/>
              <a:t>2/12/24</a:t>
            </a:fld>
            <a:endParaRPr lang="en-B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A6BCF8-0449-F353-934D-B6B6A119D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7F9D5-B046-D2D7-C9BF-6316C0A5D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394820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4B921-67A6-2253-B444-9B13A3A0C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7F976-DD66-3286-7B05-E4C856F00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035188-C879-A984-8721-C1A838546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579FE-4551-F4F3-F37B-E8627C84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AE4B7-CBD1-5E4D-A8B1-46FE994A6479}" type="datetime1">
              <a:rPr lang="en-US" smtClean="0"/>
              <a:t>2/12/24</a:t>
            </a:fld>
            <a:endParaRPr lang="en-B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66A713-1B76-57C2-8B40-999E43A67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B7B1D-9E5F-4758-96F0-3FFA63C29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197908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8D9F4-3D76-B078-844A-5C68C3372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1C8429-9F83-6A97-10FB-2646B0CE9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CB578-8EC9-4A86-4626-525A01580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FBEE46-ADAC-03CC-BD72-8438776CA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128C-FE67-594C-A99F-655B57CA52D3}" type="datetime1">
              <a:rPr lang="en-US" smtClean="0"/>
              <a:t>2/12/24</a:t>
            </a:fld>
            <a:endParaRPr lang="en-B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52462-9719-8B58-9A5D-0CE5458BA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43FB7-8D28-0A6D-A4FF-133970D2D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57236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0DD13-D63F-B0FD-8A0E-009CD5477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3949CC-E735-AE47-462D-0CD1F172E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EAC28-14CF-E362-6262-444DA93908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466FE-71D8-564D-8301-A0C0D20C31F7}" type="datetime1">
              <a:rPr lang="en-US" smtClean="0"/>
              <a:t>2/12/24</a:t>
            </a:fld>
            <a:endParaRPr lang="en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59A37-D746-573E-B76A-35C2E20659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#Sanog41                     #Innog7     </a:t>
            </a:r>
            <a:endParaRPr lang="en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F12A-95AF-BD9E-6AFD-8BE3EB18F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1F188-D7EF-094C-94BB-7DC711EB973D}" type="slidenum">
              <a:rPr lang="en-BH" smtClean="0"/>
              <a:t>‹#›</a:t>
            </a:fld>
            <a:endParaRPr lang="en-BH"/>
          </a:p>
        </p:txBody>
      </p:sp>
    </p:spTree>
    <p:extLst>
      <p:ext uri="{BB962C8B-B14F-4D97-AF65-F5344CB8AC3E}">
        <p14:creationId xmlns:p14="http://schemas.microsoft.com/office/powerpoint/2010/main" val="184350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papers.apnic.net/user/login.php?event=190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peeringdb.com/ix/xx" TargetMode="Externa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eeringdb.com/ix/3472%20/" TargetMode="External"/><Relationship Id="rId5" Type="http://schemas.openxmlformats.org/officeDocument/2006/relationships/hyperlink" Target="https://www.de-cix.net/en/asia/route-server-guide" TargetMode="External"/><Relationship Id="rId4" Type="http://schemas.openxmlformats.org/officeDocument/2006/relationships/image" Target="../media/image3.jpeg"/><Relationship Id="rId9" Type="http://schemas.openxmlformats.org/officeDocument/2006/relationships/hyperlink" Target="mailto:catherine.wong@de-cix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3" name="Rectangle 1042">
            <a:extLst>
              <a:ext uri="{FF2B5EF4-FFF2-40B4-BE49-F238E27FC236}">
                <a16:creationId xmlns:a16="http://schemas.microsoft.com/office/drawing/2014/main" id="{DA2E7C1E-2B5A-4BBA-AE51-1CD8C1930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" name="Rectangle 6">
            <a:extLst>
              <a:ext uri="{FF2B5EF4-FFF2-40B4-BE49-F238E27FC236}">
                <a16:creationId xmlns:a16="http://schemas.microsoft.com/office/drawing/2014/main" id="{43DF76B1-5174-4FAF-9D19-FFEE98426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4762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South Asian Network Operators Group">
            <a:extLst>
              <a:ext uri="{FF2B5EF4-FFF2-40B4-BE49-F238E27FC236}">
                <a16:creationId xmlns:a16="http://schemas.microsoft.com/office/drawing/2014/main" id="{AE5ADC89-09D9-48D2-9167-C07762D27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8680" y="1615323"/>
            <a:ext cx="3007446" cy="93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36" name="Straight Connector 1035">
            <a:extLst>
              <a:ext uri="{FF2B5EF4-FFF2-40B4-BE49-F238E27FC236}">
                <a16:creationId xmlns:a16="http://schemas.microsoft.com/office/drawing/2014/main" id="{D4BDCD00-BA97-40D8-93CD-0A9CA931B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82213" y="3378305"/>
            <a:ext cx="2683913" cy="0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 descr="innog-7-logo">
            <a:extLst>
              <a:ext uri="{FF2B5EF4-FFF2-40B4-BE49-F238E27FC236}">
                <a16:creationId xmlns:a16="http://schemas.microsoft.com/office/drawing/2014/main" id="{9F46F40E-A70C-C711-CA83-05EC346A4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4342" y="4036167"/>
            <a:ext cx="3337968" cy="1271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umbai Skyline India Bombay Canv - Canvas Art Print | Michael Tompsett">
            <a:extLst>
              <a:ext uri="{FF2B5EF4-FFF2-40B4-BE49-F238E27FC236}">
                <a16:creationId xmlns:a16="http://schemas.microsoft.com/office/drawing/2014/main" id="{7094B11D-DDC0-FDDB-3223-36075E33BB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5" b="6501"/>
          <a:stretch/>
        </p:blipFill>
        <p:spPr bwMode="auto">
          <a:xfrm>
            <a:off x="4829448" y="1604826"/>
            <a:ext cx="6295752" cy="354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38" name="Straight Connector 1037">
            <a:extLst>
              <a:ext uri="{FF2B5EF4-FFF2-40B4-BE49-F238E27FC236}">
                <a16:creationId xmlns:a16="http://schemas.microsoft.com/office/drawing/2014/main" id="{2D631E40-F51C-4828-B23B-DF9035132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92890" y="1489845"/>
            <a:ext cx="0" cy="3776921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3010EC1-4308-13EA-F782-6275A9B81E1A}"/>
              </a:ext>
            </a:extLst>
          </p:cNvPr>
          <p:cNvSpPr txBox="1"/>
          <p:nvPr/>
        </p:nvSpPr>
        <p:spPr>
          <a:xfrm>
            <a:off x="6770932" y="521480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H" sz="3600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effectLst>
                  <a:outerShdw blurRad="50800" dist="38100" dir="16200000" rotWithShape="0">
                    <a:schemeClr val="accent2">
                      <a:alpha val="40000"/>
                    </a:schemeClr>
                  </a:outerShdw>
                </a:effectLst>
                <a:latin typeface="Britannic Bold" panose="020B0903060703020204" pitchFamily="34" charset="77"/>
              </a:rPr>
              <a:t>April 2024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329677-5A48-47AE-ED41-539617049FD7}"/>
              </a:ext>
            </a:extLst>
          </p:cNvPr>
          <p:cNvSpPr txBox="1"/>
          <p:nvPr/>
        </p:nvSpPr>
        <p:spPr>
          <a:xfrm>
            <a:off x="3937107" y="1995087"/>
            <a:ext cx="6848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H" sz="3200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effectLst>
                  <a:outerShdw blurRad="50800" dist="38100" dir="16200000" rotWithShape="0">
                    <a:schemeClr val="accent2">
                      <a:alpha val="40000"/>
                    </a:schemeClr>
                  </a:outerShdw>
                </a:effectLst>
                <a:latin typeface="Britannic Bold" panose="020B0903060703020204" pitchFamily="34" charset="77"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1566957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37715-C628-BE98-F2F0-A195FF4FD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60EDE54-E7A4-1FF5-95C5-F5CB4C02DB33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3" name="Picture 2" descr="South Asian Network Operators Group">
              <a:extLst>
                <a:ext uri="{FF2B5EF4-FFF2-40B4-BE49-F238E27FC236}">
                  <a16:creationId xmlns:a16="http://schemas.microsoft.com/office/drawing/2014/main" id="{7E33CEF1-08FA-D8AE-EB10-210D986115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4" descr="innog-7-logo">
              <a:extLst>
                <a:ext uri="{FF2B5EF4-FFF2-40B4-BE49-F238E27FC236}">
                  <a16:creationId xmlns:a16="http://schemas.microsoft.com/office/drawing/2014/main" id="{3539DF0F-8DD1-B98F-7702-9C566420E9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6855A75C-6E4C-B1AA-EAB5-1F762498932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6A38B14-5C72-31A9-3247-C0EA7B652CBE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  <p:sp>
        <p:nvSpPr>
          <p:cNvPr id="7" name="Google Shape;85;p5">
            <a:extLst>
              <a:ext uri="{FF2B5EF4-FFF2-40B4-BE49-F238E27FC236}">
                <a16:creationId xmlns:a16="http://schemas.microsoft.com/office/drawing/2014/main" id="{CC519835-082D-DFB1-0BCB-F5BCADFD53C0}"/>
              </a:ext>
            </a:extLst>
          </p:cNvPr>
          <p:cNvSpPr txBox="1"/>
          <p:nvPr/>
        </p:nvSpPr>
        <p:spPr>
          <a:xfrm>
            <a:off x="4482516" y="78069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&lt;Company&gt;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" name="Google Shape;86;p5">
            <a:extLst>
              <a:ext uri="{FF2B5EF4-FFF2-40B4-BE49-F238E27FC236}">
                <a16:creationId xmlns:a16="http://schemas.microsoft.com/office/drawing/2014/main" id="{15D3A5F7-96FA-2BC7-0B60-4F081CFE99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5496757"/>
              </p:ext>
            </p:extLst>
          </p:nvPr>
        </p:nvGraphicFramePr>
        <p:xfrm>
          <a:off x="94096" y="690920"/>
          <a:ext cx="9807974" cy="543176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851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4216">
                  <a:extLst>
                    <a:ext uri="{9D8B030D-6E8A-4147-A177-3AD203B41FA5}">
                      <a16:colId xmlns:a16="http://schemas.microsoft.com/office/drawing/2014/main" val="1997392949"/>
                    </a:ext>
                  </a:extLst>
                </a:gridCol>
                <a:gridCol w="3442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756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 Center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&lt;Name1&gt;</a:t>
                      </a:r>
                      <a:endParaRPr sz="18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&lt;Name2&gt;</a:t>
                      </a: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48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Location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  <a:tabLst/>
                        <a:defRPr/>
                      </a:pPr>
                      <a:r>
                        <a:rPr lang="en-US" sz="160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&lt;City, Country&gt;</a:t>
                      </a:r>
                      <a:endParaRPr lang="en-US" sz="16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  <a:tabLst/>
                        <a:defRPr/>
                      </a:pPr>
                      <a:r>
                        <a:rPr lang="en-US" sz="160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&lt;City, Country&gt;</a:t>
                      </a:r>
                      <a:endParaRPr lang="en-US" sz="16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48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IXP Presence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6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&lt;IXPs&gt;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6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&lt;IXPs&gt;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557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600" b="1" u="none" strike="noStrike" kern="1200" cap="none" dirty="0" err="1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Calibri"/>
                          <a:sym typeface="Arial"/>
                        </a:rPr>
                        <a:t>Colocators</a:t>
                      </a: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Calibri"/>
                          <a:sym typeface="Arial"/>
                        </a:rPr>
                        <a:t>: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ea typeface="Arial"/>
                        <a:cs typeface="Calibri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Calibri"/>
                          <a:sym typeface="Arial"/>
                        </a:rPr>
                        <a:t>ASN presence 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ea typeface="Arial"/>
                        <a:cs typeface="Calibri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</a:t>
                      </a:r>
                      <a:r>
                        <a:rPr lang="en" sz="16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Colocator</a:t>
                      </a: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count&gt;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</a:t>
                      </a:r>
                      <a:r>
                        <a:rPr lang="en" sz="16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Colocator</a:t>
                      </a: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count&gt;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05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</a:rPr>
                        <a:t>Subsea cables presence/access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ea typeface="Arial"/>
                        <a:cs typeface="Calibri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&lt;Landed / Extended&gt;</a:t>
                      </a:r>
                      <a:endParaRPr sz="16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&lt;Landed / Extended&gt;</a:t>
                      </a:r>
                      <a:endParaRPr sz="16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303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</a:rPr>
                        <a:t>DC specification 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cs typeface="Calibri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</a:rPr>
                        <a:t>(Rack, Floor space, Power)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cs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&lt;rack count /util, Floor space max power&gt;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&lt;rack count /util, Floor space max power&gt;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879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</a:rPr>
                        <a:t>DC URL reference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cs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DC website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DC website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229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cs typeface="Calibri"/>
                        </a:rPr>
                        <a:t>DC to DC Interconnection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cs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&lt;DCs with interconnection &amp; type&gt;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&lt;DCs with interconnection &amp; type&gt;</a:t>
                      </a:r>
                      <a:endParaRPr sz="1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554396"/>
                  </a:ext>
                </a:extLst>
              </a:tr>
              <a:tr h="45548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600" b="1" u="none" strike="noStrike" kern="1200" cap="none" dirty="0" err="1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Calibri"/>
                          <a:sym typeface="Arial"/>
                        </a:rPr>
                        <a:t>Peeringdb</a:t>
                      </a:r>
                      <a:endParaRPr sz="1600" b="1" u="none" strike="noStrike" kern="1200" cap="none" dirty="0">
                        <a:solidFill>
                          <a:schemeClr val="dk1"/>
                        </a:solidFill>
                        <a:latin typeface="Calibri"/>
                        <a:ea typeface="Arial"/>
                        <a:cs typeface="Calibri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 u="sng" strike="noStrike" kern="1200" cap="none" dirty="0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&lt;https://</a:t>
                      </a:r>
                      <a:r>
                        <a:rPr lang="en" sz="1600" u="sng" strike="noStrike" kern="1200" cap="none" dirty="0" err="1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www.peeringdb.com</a:t>
                      </a:r>
                      <a:r>
                        <a:rPr lang="en" sz="1600" u="sng" strike="noStrike" kern="1200" cap="none" dirty="0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/fac/xxx&gt;</a:t>
                      </a:r>
                      <a:endParaRPr sz="1600" u="sng" strike="noStrike" kern="1200" cap="none" dirty="0">
                        <a:solidFill>
                          <a:schemeClr val="hlink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 u="sng" strike="noStrike" kern="1200" cap="none" dirty="0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&lt;https://</a:t>
                      </a:r>
                      <a:r>
                        <a:rPr lang="en" sz="1600" u="sng" strike="noStrike" kern="1200" cap="none" dirty="0" err="1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www.peeringdb.com</a:t>
                      </a:r>
                      <a:r>
                        <a:rPr lang="en" sz="1600" u="sng" strike="noStrike" kern="1200" cap="none" dirty="0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/fac/xxx&gt;</a:t>
                      </a:r>
                      <a:endParaRPr sz="1600" u="sng" strike="noStrike" kern="1200" cap="none" dirty="0">
                        <a:solidFill>
                          <a:schemeClr val="hlink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349252"/>
                  </a:ext>
                </a:extLst>
              </a:tr>
            </a:tbl>
          </a:graphicData>
        </a:graphic>
      </p:graphicFrame>
      <p:sp>
        <p:nvSpPr>
          <p:cNvPr id="10" name="Google Shape;88;p5">
            <a:extLst>
              <a:ext uri="{FF2B5EF4-FFF2-40B4-BE49-F238E27FC236}">
                <a16:creationId xmlns:a16="http://schemas.microsoft.com/office/drawing/2014/main" id="{776221C0-2858-978F-8406-AFE968E4DDDD}"/>
              </a:ext>
            </a:extLst>
          </p:cNvPr>
          <p:cNvSpPr txBox="1"/>
          <p:nvPr/>
        </p:nvSpPr>
        <p:spPr>
          <a:xfrm rot="-677">
            <a:off x="-63" y="438"/>
            <a:ext cx="1638308" cy="554102"/>
          </a:xfrm>
          <a:prstGeom prst="rect">
            <a:avLst/>
          </a:prstGeom>
          <a:solidFill>
            <a:schemeClr val="accent2"/>
          </a:solidFill>
          <a:ln w="19050" cap="flat" cmpd="sng">
            <a:solidFill>
              <a:schemeClr val="accent2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sym typeface="Calibri"/>
              </a:rPr>
              <a:t>Data Center</a:t>
            </a:r>
            <a:endParaRPr sz="2000" dirty="0">
              <a:sym typeface="Calibri"/>
            </a:endParaRPr>
          </a:p>
        </p:txBody>
      </p:sp>
      <p:sp>
        <p:nvSpPr>
          <p:cNvPr id="17" name="Google Shape;90;p5">
            <a:extLst>
              <a:ext uri="{FF2B5EF4-FFF2-40B4-BE49-F238E27FC236}">
                <a16:creationId xmlns:a16="http://schemas.microsoft.com/office/drawing/2014/main" id="{26AB720D-BA18-0C92-A135-F1C9AF251035}"/>
              </a:ext>
            </a:extLst>
          </p:cNvPr>
          <p:cNvSpPr/>
          <p:nvPr/>
        </p:nvSpPr>
        <p:spPr>
          <a:xfrm>
            <a:off x="10415203" y="1552297"/>
            <a:ext cx="1149300" cy="1097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optional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photo</a:t>
            </a:r>
            <a:endParaRPr sz="18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91;p5">
            <a:extLst>
              <a:ext uri="{FF2B5EF4-FFF2-40B4-BE49-F238E27FC236}">
                <a16:creationId xmlns:a16="http://schemas.microsoft.com/office/drawing/2014/main" id="{DE9FFA06-E0FA-1BFF-59AF-BE9BCCDE6900}"/>
              </a:ext>
            </a:extLst>
          </p:cNvPr>
          <p:cNvSpPr txBox="1"/>
          <p:nvPr/>
        </p:nvSpPr>
        <p:spPr>
          <a:xfrm>
            <a:off x="9489853" y="73971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Arial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&lt;Company logo&gt;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92;p5">
            <a:extLst>
              <a:ext uri="{FF2B5EF4-FFF2-40B4-BE49-F238E27FC236}">
                <a16:creationId xmlns:a16="http://schemas.microsoft.com/office/drawing/2014/main" id="{33438939-F164-64B3-F6E1-98AE7686C978}"/>
              </a:ext>
            </a:extLst>
          </p:cNvPr>
          <p:cNvSpPr txBox="1"/>
          <p:nvPr/>
        </p:nvSpPr>
        <p:spPr>
          <a:xfrm>
            <a:off x="3769332" y="6301845"/>
            <a:ext cx="3579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updates/Message (if any)</a:t>
            </a:r>
            <a:endParaRPr dirty="0"/>
          </a:p>
        </p:txBody>
      </p:sp>
      <p:sp>
        <p:nvSpPr>
          <p:cNvPr id="9" name="Google Shape;160;g24df12d19b1_0_0">
            <a:extLst>
              <a:ext uri="{FF2B5EF4-FFF2-40B4-BE49-F238E27FC236}">
                <a16:creationId xmlns:a16="http://schemas.microsoft.com/office/drawing/2014/main" id="{98B62ED4-2DE9-B3F8-3477-231740D5BAD8}"/>
              </a:ext>
            </a:extLst>
          </p:cNvPr>
          <p:cNvSpPr txBox="1"/>
          <p:nvPr/>
        </p:nvSpPr>
        <p:spPr>
          <a:xfrm>
            <a:off x="9902070" y="3119202"/>
            <a:ext cx="1977565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</a:pPr>
            <a:r>
              <a:rPr lang="en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Contact Person/s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</a:pPr>
            <a:r>
              <a:rPr lang="en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Contact information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6049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20FA6-049E-B361-1D84-D6673DA6D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452B075-440B-DFBF-C65D-154FAEC034B8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3" name="Picture 2" descr="South Asian Network Operators Group">
              <a:extLst>
                <a:ext uri="{FF2B5EF4-FFF2-40B4-BE49-F238E27FC236}">
                  <a16:creationId xmlns:a16="http://schemas.microsoft.com/office/drawing/2014/main" id="{A9E5D831-C24E-D331-71F3-EB9D84EF0A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4" descr="innog-7-logo">
              <a:extLst>
                <a:ext uri="{FF2B5EF4-FFF2-40B4-BE49-F238E27FC236}">
                  <a16:creationId xmlns:a16="http://schemas.microsoft.com/office/drawing/2014/main" id="{D66D8708-0218-46C1-9010-871D0C9B52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B26C3D5F-46D9-325D-17F2-0176B362BFA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DE50B6D-CE46-01BC-92C7-16FEE51A0514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  <p:sp>
        <p:nvSpPr>
          <p:cNvPr id="7" name="Google Shape;85;p5">
            <a:extLst>
              <a:ext uri="{FF2B5EF4-FFF2-40B4-BE49-F238E27FC236}">
                <a16:creationId xmlns:a16="http://schemas.microsoft.com/office/drawing/2014/main" id="{6D21DA69-FB4A-C3F9-2B03-E40620A4D1A2}"/>
              </a:ext>
            </a:extLst>
          </p:cNvPr>
          <p:cNvSpPr txBox="1"/>
          <p:nvPr/>
        </p:nvSpPr>
        <p:spPr>
          <a:xfrm>
            <a:off x="4482516" y="78069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&lt;Company&gt;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" name="Google Shape;86;p5">
            <a:extLst>
              <a:ext uri="{FF2B5EF4-FFF2-40B4-BE49-F238E27FC236}">
                <a16:creationId xmlns:a16="http://schemas.microsoft.com/office/drawing/2014/main" id="{42900516-977D-B757-0918-D89DC924A9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1291069"/>
              </p:ext>
            </p:extLst>
          </p:nvPr>
        </p:nvGraphicFramePr>
        <p:xfrm>
          <a:off x="627497" y="1117600"/>
          <a:ext cx="9179152" cy="354652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242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5500">
                  <a:extLst>
                    <a:ext uri="{9D8B030D-6E8A-4147-A177-3AD203B41FA5}">
                      <a16:colId xmlns:a16="http://schemas.microsoft.com/office/drawing/2014/main" val="1997392949"/>
                    </a:ext>
                  </a:extLst>
                </a:gridCol>
                <a:gridCol w="3570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b="1" u="none" strike="noStrike" cap="none" dirty="0">
                          <a:solidFill>
                            <a:schemeClr val="dk1"/>
                          </a:solidFill>
                        </a:rPr>
                        <a:t>City/Country </a:t>
                      </a:r>
                      <a:endParaRPr sz="1800" b="1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 sz="1800" b="1" u="none" strike="noStrike" cap="none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 sz="1800" b="1" u="none" strike="noStrike" cap="none"/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</a:rPr>
                        <a:t>Facility Presence</a:t>
                      </a:r>
                      <a:endParaRPr sz="1800" b="1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&lt;DC locations&gt;</a:t>
                      </a:r>
                      <a:endParaRPr sz="1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dk1"/>
                          </a:solidFill>
                        </a:rPr>
                        <a:t>&lt;DC locations&gt;</a:t>
                      </a:r>
                      <a:endParaRPr sz="180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b="1" u="none" strike="noStrike" cap="none"/>
                        <a:t>Facility Type</a:t>
                      </a:r>
                      <a:endParaRPr sz="1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</a:rPr>
                        <a:t>&lt;DWDM, Dark Fiber, </a:t>
                      </a:r>
                      <a:r>
                        <a:rPr lang="en" sz="1800" u="none" strike="noStrike" cap="none" dirty="0" err="1">
                          <a:solidFill>
                            <a:schemeClr val="dk1"/>
                          </a:solidFill>
                        </a:rPr>
                        <a:t>etc</a:t>
                      </a: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</a:rPr>
                        <a:t>&lt;DWDM, Dark Fiber, </a:t>
                      </a:r>
                      <a:r>
                        <a:rPr lang="en" sz="1800" u="none" strike="noStrike" cap="none" dirty="0" err="1">
                          <a:solidFill>
                            <a:schemeClr val="dk1"/>
                          </a:solidFill>
                        </a:rPr>
                        <a:t>etc</a:t>
                      </a: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800" u="none" strike="noStrike" cap="none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b="1" u="none" strike="noStrike" cap="none"/>
                        <a:t>Bandwidth Options</a:t>
                      </a:r>
                      <a:endParaRPr sz="18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dk1"/>
                          </a:solidFill>
                        </a:rPr>
                        <a:t>&lt;xbps range&gt;</a:t>
                      </a: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800" u="none" strike="noStrike" cap="none" dirty="0" err="1">
                          <a:solidFill>
                            <a:schemeClr val="dk1"/>
                          </a:solidFill>
                        </a:rPr>
                        <a:t>xbps</a:t>
                      </a: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</a:rPr>
                        <a:t> range&gt;</a:t>
                      </a:r>
                      <a:endParaRPr sz="1800" u="none" strike="noStrike" cap="none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59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</a:rPr>
                        <a:t>Subsea Cables</a:t>
                      </a:r>
                      <a:endParaRPr sz="1800" b="1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dk1"/>
                          </a:solidFill>
                        </a:rPr>
                        <a:t>&lt;subsea cables - owned capacities&gt;</a:t>
                      </a: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</a:rPr>
                        <a:t>&lt;subsea cables - owned capacities&gt;</a:t>
                      </a:r>
                      <a:endParaRPr sz="180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800" b="1" u="none" strike="noStrike" cap="none"/>
                        <a:t>Website</a:t>
                      </a:r>
                      <a:endParaRPr sz="1800" b="1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dk1"/>
                          </a:solidFill>
                        </a:rPr>
                        <a:t>&lt;reference website&gt;</a:t>
                      </a:r>
                      <a:endParaRPr sz="18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</a:rPr>
                        <a:t>&lt;reference website&gt;</a:t>
                      </a:r>
                      <a:endParaRPr sz="180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Google Shape;88;p5">
            <a:extLst>
              <a:ext uri="{FF2B5EF4-FFF2-40B4-BE49-F238E27FC236}">
                <a16:creationId xmlns:a16="http://schemas.microsoft.com/office/drawing/2014/main" id="{25D9E83C-7CDC-3E9E-231A-E809E579E7A5}"/>
              </a:ext>
            </a:extLst>
          </p:cNvPr>
          <p:cNvSpPr txBox="1"/>
          <p:nvPr/>
        </p:nvSpPr>
        <p:spPr>
          <a:xfrm rot="-677">
            <a:off x="-63" y="427"/>
            <a:ext cx="1752660" cy="554102"/>
          </a:xfrm>
          <a:prstGeom prst="rect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sym typeface="Calibri"/>
              </a:rPr>
              <a:t>TRANSPORT</a:t>
            </a:r>
            <a:endParaRPr sz="2000" dirty="0">
              <a:sym typeface="Calibri"/>
            </a:endParaRPr>
          </a:p>
        </p:txBody>
      </p:sp>
      <p:sp>
        <p:nvSpPr>
          <p:cNvPr id="17" name="Google Shape;90;p5">
            <a:extLst>
              <a:ext uri="{FF2B5EF4-FFF2-40B4-BE49-F238E27FC236}">
                <a16:creationId xmlns:a16="http://schemas.microsoft.com/office/drawing/2014/main" id="{16685923-1210-9B3C-3432-6FC946C4A566}"/>
              </a:ext>
            </a:extLst>
          </p:cNvPr>
          <p:cNvSpPr/>
          <p:nvPr/>
        </p:nvSpPr>
        <p:spPr>
          <a:xfrm>
            <a:off x="10415203" y="1552297"/>
            <a:ext cx="1149300" cy="1097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optional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photo</a:t>
            </a:r>
            <a:endParaRPr sz="18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91;p5">
            <a:extLst>
              <a:ext uri="{FF2B5EF4-FFF2-40B4-BE49-F238E27FC236}">
                <a16:creationId xmlns:a16="http://schemas.microsoft.com/office/drawing/2014/main" id="{4ADFD5FB-AEDF-C9D6-29D3-50E9340E67C5}"/>
              </a:ext>
            </a:extLst>
          </p:cNvPr>
          <p:cNvSpPr txBox="1"/>
          <p:nvPr/>
        </p:nvSpPr>
        <p:spPr>
          <a:xfrm>
            <a:off x="9489853" y="73971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Arial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&lt;Company logo&gt;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92;p5">
            <a:extLst>
              <a:ext uri="{FF2B5EF4-FFF2-40B4-BE49-F238E27FC236}">
                <a16:creationId xmlns:a16="http://schemas.microsoft.com/office/drawing/2014/main" id="{CB50AC71-D9AE-F308-E4E4-B5138B38C55D}"/>
              </a:ext>
            </a:extLst>
          </p:cNvPr>
          <p:cNvSpPr txBox="1"/>
          <p:nvPr/>
        </p:nvSpPr>
        <p:spPr>
          <a:xfrm>
            <a:off x="3019075" y="5767204"/>
            <a:ext cx="3579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updates/Message (if any)</a:t>
            </a:r>
            <a:endParaRPr/>
          </a:p>
        </p:txBody>
      </p:sp>
      <p:sp>
        <p:nvSpPr>
          <p:cNvPr id="9" name="Google Shape;160;g24df12d19b1_0_0">
            <a:extLst>
              <a:ext uri="{FF2B5EF4-FFF2-40B4-BE49-F238E27FC236}">
                <a16:creationId xmlns:a16="http://schemas.microsoft.com/office/drawing/2014/main" id="{215E5DB5-0397-872D-3198-FA12FD0891D6}"/>
              </a:ext>
            </a:extLst>
          </p:cNvPr>
          <p:cNvSpPr txBox="1"/>
          <p:nvPr/>
        </p:nvSpPr>
        <p:spPr>
          <a:xfrm>
            <a:off x="9902070" y="3119202"/>
            <a:ext cx="1977565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</a:pPr>
            <a:r>
              <a:rPr lang="en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Contact Person/s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</a:pPr>
            <a:r>
              <a:rPr lang="en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Contact information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1730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4FD77-692E-0513-4C6C-A3F6FB24A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459BD5B-B4C0-CD57-1A96-D29EC8B670FB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3" name="Picture 2" descr="South Asian Network Operators Group">
              <a:extLst>
                <a:ext uri="{FF2B5EF4-FFF2-40B4-BE49-F238E27FC236}">
                  <a16:creationId xmlns:a16="http://schemas.microsoft.com/office/drawing/2014/main" id="{DAFECC37-4F4D-BC4D-A8F9-2F91597267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4" descr="innog-7-logo">
              <a:extLst>
                <a:ext uri="{FF2B5EF4-FFF2-40B4-BE49-F238E27FC236}">
                  <a16:creationId xmlns:a16="http://schemas.microsoft.com/office/drawing/2014/main" id="{F2CC6912-8579-C539-552F-2307065F20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F305DB59-CE51-95FA-953A-6BF6C257239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72625E3-0540-734C-572F-7386D7703781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D27E9CE4-D39A-5AA3-B690-5561820D89B8}"/>
              </a:ext>
            </a:extLst>
          </p:cNvPr>
          <p:cNvSpPr txBox="1"/>
          <p:nvPr/>
        </p:nvSpPr>
        <p:spPr>
          <a:xfrm>
            <a:off x="1304164" y="1593440"/>
            <a:ext cx="98988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BH" sz="3200" dirty="0">
                <a:solidFill>
                  <a:srgbClr val="00B0F0"/>
                </a:solidFill>
                <a:latin typeface="Bradley Hand" pitchFamily="2" charset="77"/>
              </a:rPr>
              <a:t>PEERING</a:t>
            </a:r>
            <a:r>
              <a:rPr lang="en-BH" sz="2400" dirty="0">
                <a:latin typeface="Bradley Hand" pitchFamily="2" charset="77"/>
              </a:rPr>
              <a:t> </a:t>
            </a:r>
          </a:p>
          <a:p>
            <a:pPr algn="ctr"/>
            <a:r>
              <a:rPr lang="en-BH" sz="2400" dirty="0"/>
              <a:t>MEANS BEING PART OF A WHOLE INTERCONNECTION ECOSYSTEM</a:t>
            </a:r>
          </a:p>
        </p:txBody>
      </p:sp>
    </p:spTree>
    <p:extLst>
      <p:ext uri="{BB962C8B-B14F-4D97-AF65-F5344CB8AC3E}">
        <p14:creationId xmlns:p14="http://schemas.microsoft.com/office/powerpoint/2010/main" val="297139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A0B294D9-11A2-9AD4-B319-07B148044ED8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12" name="Picture 2" descr="South Asian Network Operators Group">
              <a:extLst>
                <a:ext uri="{FF2B5EF4-FFF2-40B4-BE49-F238E27FC236}">
                  <a16:creationId xmlns:a16="http://schemas.microsoft.com/office/drawing/2014/main" id="{94B3D5D1-F6E6-F74E-1A63-FDAC0377A3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4" descr="innog-7-logo">
              <a:extLst>
                <a:ext uri="{FF2B5EF4-FFF2-40B4-BE49-F238E27FC236}">
                  <a16:creationId xmlns:a16="http://schemas.microsoft.com/office/drawing/2014/main" id="{9FA5C5A8-2F19-A29A-8D7C-46A457F713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F205B75F-AE35-70CE-5DA7-0388DFDBDB1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A407007-6C13-A038-5677-8318DFD0EC46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91BA7AC5-E449-2583-47BE-74C535E5B810}"/>
              </a:ext>
            </a:extLst>
          </p:cNvPr>
          <p:cNvSpPr txBox="1"/>
          <p:nvPr/>
        </p:nvSpPr>
        <p:spPr>
          <a:xfrm>
            <a:off x="652543" y="401834"/>
            <a:ext cx="1088691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4900"/>
              <a:buFont typeface="Calibri"/>
              <a:buNone/>
            </a:pPr>
            <a:r>
              <a:rPr lang="en-US" sz="40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What are “</a:t>
            </a:r>
            <a:r>
              <a:rPr lang="en-US" sz="4000" b="1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Peering Personals</a:t>
            </a:r>
            <a:r>
              <a:rPr lang="en-US" sz="4000" b="0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r>
              <a:rPr lang="en-US" sz="40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lang="en-US" sz="4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lang="en-US" sz="4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6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Calibri"/>
              <a:buNone/>
            </a:pPr>
            <a:r>
              <a:rPr lang="en-US" sz="40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Chance for everyone to introduce their networks :)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lang="en-US" sz="40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US" sz="4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4000" dirty="0"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4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ommunity gets a chance to build a better-connected Internet …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lang="en-US" sz="4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800"/>
              <a:buFont typeface="Calibri"/>
              <a:buNone/>
            </a:pPr>
            <a:r>
              <a:rPr lang="en-US" sz="4000" b="1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“One Peering session at a time!”</a:t>
            </a:r>
          </a:p>
        </p:txBody>
      </p:sp>
    </p:spTree>
    <p:extLst>
      <p:ext uri="{BB962C8B-B14F-4D97-AF65-F5344CB8AC3E}">
        <p14:creationId xmlns:p14="http://schemas.microsoft.com/office/powerpoint/2010/main" val="412186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8CD65-9CF2-D1DE-11E6-699805965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;p3">
            <a:extLst>
              <a:ext uri="{FF2B5EF4-FFF2-40B4-BE49-F238E27FC236}">
                <a16:creationId xmlns:a16="http://schemas.microsoft.com/office/drawing/2014/main" id="{83972369-C3CA-D2AD-182B-F0FEAF4A3892}"/>
              </a:ext>
            </a:extLst>
          </p:cNvPr>
          <p:cNvSpPr txBox="1"/>
          <p:nvPr/>
        </p:nvSpPr>
        <p:spPr>
          <a:xfrm>
            <a:off x="256600" y="41675"/>
            <a:ext cx="11935400" cy="58342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3700"/>
              <a:buFont typeface="Calibri"/>
              <a:buNone/>
            </a:pPr>
            <a:r>
              <a:rPr lang="en" sz="3200" b="1" i="0" u="sng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How to</a:t>
            </a:r>
            <a:r>
              <a:rPr lang="en" sz="3200" b="0" i="0" u="sng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3200" b="1" i="0" u="sng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prepare</a:t>
            </a:r>
            <a:r>
              <a:rPr lang="en" sz="3200" b="0" i="0" u="sng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500" b="0" i="0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en" sz="32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3200" b="1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Peering Personals</a:t>
            </a:r>
            <a:r>
              <a:rPr lang="en" sz="32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slide/s </a:t>
            </a:r>
            <a:endParaRPr sz="32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" b="1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Select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your template/s based on your category, </a:t>
            </a:r>
            <a:r>
              <a:rPr lang="en" b="0" i="0" u="none" strike="noStrike" cap="none" dirty="0" err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eg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ISP/OTT/CDN/Research/IXP/DC/transport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" b="1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Fill-up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the details (refer to examples) and save as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   Filename format: Peering personal_&lt;ISP/OTT/CDN/Research/IXP/DC name&gt;_&lt;ASN or category&gt;.pptx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351C75"/>
              </a:buClr>
              <a:buSzPts val="1600"/>
            </a:pP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emplates </a:t>
            </a:r>
            <a:r>
              <a:rPr lang="en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: </a:t>
            </a:r>
            <a:r>
              <a:rPr lang="en-US" b="1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ISP/OTT/CDN 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Peering personal</a:t>
            </a: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.pptx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1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 	  </a:t>
            </a:r>
            <a:r>
              <a:rPr lang="en" b="1" dirty="0">
                <a:solidFill>
                  <a:srgbClr val="351C75"/>
                </a:solidFill>
                <a:latin typeface="Calibri"/>
                <a:cs typeface="Calibri"/>
                <a:sym typeface="Arial"/>
              </a:rPr>
              <a:t>RESEARCH </a:t>
            </a:r>
            <a:r>
              <a:rPr lang="en" b="1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Peering </a:t>
            </a:r>
            <a:r>
              <a:rPr lang="en" b="0" i="0" u="none" strike="noStrike" cap="none" dirty="0" err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personal.pptx</a:t>
            </a:r>
            <a:endParaRPr lang="en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1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	  </a:t>
            </a:r>
            <a:r>
              <a:rPr lang="en" b="1" dirty="0">
                <a:solidFill>
                  <a:srgbClr val="351C75"/>
                </a:solidFill>
                <a:latin typeface="Calibri"/>
                <a:cs typeface="Calibri"/>
                <a:sym typeface="Arial"/>
              </a:rPr>
              <a:t>IXP 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Peering </a:t>
            </a:r>
            <a:r>
              <a:rPr lang="en" b="0" i="0" u="none" strike="noStrike" cap="none" dirty="0" err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personal.pptx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351C75"/>
              </a:buClr>
              <a:buSzPts val="1600"/>
            </a:pPr>
            <a:r>
              <a:rPr lang="en" b="1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                      </a:t>
            </a:r>
            <a:r>
              <a:rPr lang="en-US" b="1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Data Center </a:t>
            </a:r>
            <a:r>
              <a:rPr lang="en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Peering </a:t>
            </a:r>
            <a:r>
              <a:rPr lang="en" dirty="0" err="1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personal.pptx</a:t>
            </a:r>
            <a:endParaRPr dirty="0">
              <a:solidFill>
                <a:srgbClr val="351C75"/>
              </a:solidFill>
              <a:latin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1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                     </a:t>
            </a:r>
            <a:r>
              <a:rPr lang="en" b="1" dirty="0">
                <a:solidFill>
                  <a:srgbClr val="351C75"/>
                </a:solidFill>
                <a:latin typeface="Calibri"/>
                <a:cs typeface="Calibri"/>
                <a:sym typeface="Arial"/>
              </a:rPr>
              <a:t>TRANSPORT </a:t>
            </a:r>
            <a:r>
              <a:rPr lang="en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Peering </a:t>
            </a:r>
            <a:r>
              <a:rPr lang="en" i="0" u="none" strike="noStrike" cap="none" dirty="0" err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per</a:t>
            </a:r>
            <a:r>
              <a:rPr lang="en" b="0" i="0" u="none" strike="noStrike" cap="none" dirty="0" err="1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sonal_Globe.pptx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(Few Sample enclosed)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n" b="1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Submit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at the Call For Papers (CFP) link :</a:t>
            </a: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(</a:t>
            </a:r>
            <a:r>
              <a:rPr lang="en-US" u="sng" dirty="0">
                <a:solidFill>
                  <a:schemeClr val="hlink"/>
                </a:solidFill>
                <a:hlinkClick r:id="rId2"/>
              </a:rPr>
              <a:t>https://</a:t>
            </a:r>
            <a:r>
              <a:rPr lang="en-US" u="sng" dirty="0" err="1">
                <a:solidFill>
                  <a:schemeClr val="hlink"/>
                </a:solidFill>
                <a:hlinkClick r:id="rId2"/>
              </a:rPr>
              <a:t>papers.apnic.net</a:t>
            </a:r>
            <a:r>
              <a:rPr lang="en-US" u="sng" dirty="0">
                <a:solidFill>
                  <a:schemeClr val="hlink"/>
                </a:solidFill>
                <a:hlinkClick r:id="rId2"/>
              </a:rPr>
              <a:t>/user/</a:t>
            </a:r>
            <a:r>
              <a:rPr lang="en-US" u="sng" dirty="0" err="1">
                <a:solidFill>
                  <a:schemeClr val="hlink"/>
                </a:solidFill>
                <a:hlinkClick r:id="rId2"/>
              </a:rPr>
              <a:t>login.php?event</a:t>
            </a:r>
            <a:r>
              <a:rPr lang="en-US" u="sng" dirty="0">
                <a:solidFill>
                  <a:schemeClr val="hlink"/>
                </a:solidFill>
                <a:hlinkClick r:id="rId2"/>
              </a:rPr>
              <a:t>=190</a:t>
            </a: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)</a:t>
            </a:r>
            <a:endParaRPr b="0" i="0" u="none" strike="noStrike" cap="none" dirty="0">
              <a:solidFill>
                <a:srgbClr val="674EA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en" b="1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Wait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for the confirmation from the Program Committee (PC), if approved :)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Notes: 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Presentation(talk) time is limited to “</a:t>
            </a:r>
            <a:r>
              <a:rPr lang="en" b="1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One(1) minute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” only 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Inte</a:t>
            </a: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nded for “</a:t>
            </a:r>
            <a:r>
              <a:rPr lang="en" b="1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In-Person presentation only”</a:t>
            </a: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No Online Peering Personals</a:t>
            </a:r>
            <a:endParaRPr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b="1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Deadline</a:t>
            </a: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of submissions on </a:t>
            </a:r>
            <a:r>
              <a:rPr lang="en-US" b="0" i="0" dirty="0">
                <a:effectLst/>
                <a:latin typeface="-apple-system"/>
              </a:rPr>
              <a:t> </a:t>
            </a:r>
            <a:r>
              <a:rPr lang="en-US" b="1" dirty="0">
                <a:solidFill>
                  <a:srgbClr val="351C75"/>
                </a:solidFill>
                <a:latin typeface="Calibri"/>
                <a:cs typeface="Calibri"/>
              </a:rPr>
              <a:t>5th April 2024</a:t>
            </a:r>
            <a:endParaRPr b="1" dirty="0">
              <a:solidFill>
                <a:srgbClr val="351C75"/>
              </a:solidFill>
              <a:latin typeface="Calibri"/>
              <a:cs typeface="Calibri"/>
              <a:sym typeface="Calibri"/>
            </a:endParaRPr>
          </a:p>
          <a:p>
            <a:pPr>
              <a:buClr>
                <a:srgbClr val="351C75"/>
              </a:buClr>
              <a:buSzPts val="1600"/>
            </a:pP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Check the </a:t>
            </a:r>
            <a:r>
              <a:rPr lang="en" b="1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SANOG41</a:t>
            </a:r>
            <a:r>
              <a:rPr lang="en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program for the Schedule </a:t>
            </a:r>
            <a:r>
              <a:rPr lang="en" u="sng" dirty="0">
                <a:solidFill>
                  <a:schemeClr val="hlink"/>
                </a:solidFill>
                <a:sym typeface="Calibri"/>
              </a:rPr>
              <a:t>(</a:t>
            </a:r>
            <a:r>
              <a:rPr lang="en-US" u="sng" dirty="0">
                <a:solidFill>
                  <a:schemeClr val="hlink"/>
                </a:solidFill>
                <a:sym typeface="Calibri"/>
              </a:rPr>
              <a:t>https://</a:t>
            </a:r>
            <a:r>
              <a:rPr lang="en-US" u="sng" dirty="0" err="1">
                <a:solidFill>
                  <a:schemeClr val="hlink"/>
                </a:solidFill>
                <a:sym typeface="Calibri"/>
              </a:rPr>
              <a:t>www.sanog.org</a:t>
            </a:r>
            <a:r>
              <a:rPr lang="en-US" u="sng" dirty="0">
                <a:solidFill>
                  <a:schemeClr val="hlink"/>
                </a:solidFill>
                <a:sym typeface="Calibri"/>
              </a:rPr>
              <a:t>/sanog41/)</a:t>
            </a:r>
            <a:endParaRPr u="sng" dirty="0">
              <a:solidFill>
                <a:schemeClr val="hlink"/>
              </a:solidFill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BH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Please submit only one slide as per your category </a:t>
            </a:r>
            <a:r>
              <a:rPr lang="en-BH" sz="1600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2D137A1-284D-7BB5-A0D6-1488D127484A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5" name="Picture 2" descr="South Asian Network Operators Group">
              <a:extLst>
                <a:ext uri="{FF2B5EF4-FFF2-40B4-BE49-F238E27FC236}">
                  <a16:creationId xmlns:a16="http://schemas.microsoft.com/office/drawing/2014/main" id="{63550FAE-3A92-9FD1-2866-633608DB20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innog-7-logo">
              <a:extLst>
                <a:ext uri="{FF2B5EF4-FFF2-40B4-BE49-F238E27FC236}">
                  <a16:creationId xmlns:a16="http://schemas.microsoft.com/office/drawing/2014/main" id="{DAAF142B-612D-5672-6C34-CAAC28A81D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32FE6920-03CB-A161-E8E0-94771C9E5F7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DEBE1BF-2598-E22F-645F-D9673B83C449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076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18FED-7960-1079-4335-6C8F3BE98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8;p4">
            <a:extLst>
              <a:ext uri="{FF2B5EF4-FFF2-40B4-BE49-F238E27FC236}">
                <a16:creationId xmlns:a16="http://schemas.microsoft.com/office/drawing/2014/main" id="{BD6F99E1-D356-7161-06F1-6020EC2FB8F3}"/>
              </a:ext>
            </a:extLst>
          </p:cNvPr>
          <p:cNvSpPr txBox="1"/>
          <p:nvPr/>
        </p:nvSpPr>
        <p:spPr>
          <a:xfrm>
            <a:off x="256600" y="194074"/>
            <a:ext cx="12100500" cy="5671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3700"/>
              <a:buFont typeface="Calibri"/>
              <a:buNone/>
            </a:pPr>
            <a:r>
              <a:rPr lang="en" sz="3200" b="1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Peering Personals</a:t>
            </a:r>
            <a:r>
              <a:rPr lang="en" sz="32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Template guide </a:t>
            </a:r>
            <a:endParaRPr sz="32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sz="2400" dirty="0">
                <a:solidFill>
                  <a:srgbClr val="351C75"/>
                </a:solidFill>
                <a:latin typeface="Calibri"/>
                <a:cs typeface="Calibri"/>
                <a:sym typeface="Calibri"/>
              </a:rPr>
              <a:t>1. </a:t>
            </a:r>
            <a:r>
              <a:rPr lang="en" sz="2400" b="1" i="0" u="sng" strike="noStrike" cap="none" dirty="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ISP/OTT/CDN/</a:t>
            </a:r>
            <a:r>
              <a:rPr lang="en" sz="2400" b="1" i="0" u="sng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Research</a:t>
            </a: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; WHO to Peer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" sz="2400" b="0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 Basic information of Network Operators to establish peering ( ASN, Policy, location, </a:t>
            </a:r>
            <a:r>
              <a:rPr lang="en" sz="2400" b="0" i="0" u="none" strike="noStrike" cap="none" dirty="0" err="1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etc</a:t>
            </a:r>
            <a:r>
              <a:rPr lang="en" sz="2400" b="0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400" b="0" i="0" u="none" strike="noStrike" cap="none" dirty="0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" sz="2400" b="1" i="0" u="sng" strike="noStrike" cap="none" dirty="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Internet </a:t>
            </a:r>
            <a:r>
              <a:rPr lang="en" sz="2400" b="1" i="0" u="sng" strike="noStrike" cap="none" dirty="0" err="1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eXchange</a:t>
            </a:r>
            <a:r>
              <a:rPr lang="en" sz="2400" b="1" i="0" u="sng" strike="noStrike" cap="none" dirty="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Point(IXP)</a:t>
            </a: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; WHERE to Peer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" sz="2400" b="0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 IXP information (name, location, peers, </a:t>
            </a:r>
            <a:r>
              <a:rPr lang="en" sz="2400" b="0" i="0" u="none" strike="noStrike" cap="none" dirty="0" err="1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etc</a:t>
            </a:r>
            <a:r>
              <a:rPr lang="en" sz="2400" b="0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) as reference to peering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n" sz="2400" b="1" i="0" u="sng" strike="noStrike" cap="none" dirty="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Data Center(DC)</a:t>
            </a: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; WHERE (location) to peer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" sz="2400" b="0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DC  information(name, location, </a:t>
            </a:r>
            <a:r>
              <a:rPr lang="en" sz="2400" b="0" i="0" u="none" strike="noStrike" cap="none" dirty="0" err="1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etc</a:t>
            </a:r>
            <a:r>
              <a:rPr lang="en" sz="2400" b="0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) that hosts Peers, IXPs and transport providers</a:t>
            </a:r>
            <a:endParaRPr sz="2400" b="0" i="0" u="none" strike="noStrike" cap="none" dirty="0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en" sz="2400" b="1" i="0" u="sng" strike="noStrike" cap="none" dirty="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Transport</a:t>
            </a: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; HOW to get there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1600"/>
              <a:buFont typeface="Calibri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" sz="2400" b="0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Network information to enable physical connectivity to Peers, IXPs and DCs to establish peering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368B896-D1F6-5DA2-C811-BEE8DA1B8D01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4" name="Picture 2" descr="South Asian Network Operators Group">
              <a:extLst>
                <a:ext uri="{FF2B5EF4-FFF2-40B4-BE49-F238E27FC236}">
                  <a16:creationId xmlns:a16="http://schemas.microsoft.com/office/drawing/2014/main" id="{BAF9172D-54AA-5592-DA5C-9100D59C08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innog-7-logo">
              <a:extLst>
                <a:ext uri="{FF2B5EF4-FFF2-40B4-BE49-F238E27FC236}">
                  <a16:creationId xmlns:a16="http://schemas.microsoft.com/office/drawing/2014/main" id="{84DF2925-7898-A794-0449-0A830F165D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1F037CD5-5DCE-B5EB-AA6D-FC324870438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6E5B12C-A5C4-A5C5-8E18-ED1FD4EF1336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30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56B29-F385-C20E-5760-D6121BB67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D8EE90E-79BD-05C4-CF19-14D67EB6B1B3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3" name="Picture 2" descr="South Asian Network Operators Group">
              <a:extLst>
                <a:ext uri="{FF2B5EF4-FFF2-40B4-BE49-F238E27FC236}">
                  <a16:creationId xmlns:a16="http://schemas.microsoft.com/office/drawing/2014/main" id="{60C9BC72-686A-5820-46B6-3B07619FB0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4" descr="innog-7-logo">
              <a:extLst>
                <a:ext uri="{FF2B5EF4-FFF2-40B4-BE49-F238E27FC236}">
                  <a16:creationId xmlns:a16="http://schemas.microsoft.com/office/drawing/2014/main" id="{58EB1417-5732-A452-7CB7-A97A17568B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8633D3B2-83EE-9CCA-438F-A121C1567C7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B42451-2E63-C246-3332-507DF9B0B663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  <p:sp>
        <p:nvSpPr>
          <p:cNvPr id="7" name="Google Shape;85;p5">
            <a:extLst>
              <a:ext uri="{FF2B5EF4-FFF2-40B4-BE49-F238E27FC236}">
                <a16:creationId xmlns:a16="http://schemas.microsoft.com/office/drawing/2014/main" id="{D9E2F28F-8F5D-78F4-2EDC-7C9970676D52}"/>
              </a:ext>
            </a:extLst>
          </p:cNvPr>
          <p:cNvSpPr txBox="1"/>
          <p:nvPr/>
        </p:nvSpPr>
        <p:spPr>
          <a:xfrm>
            <a:off x="4482516" y="78069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&lt;Company&gt;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" name="Google Shape;86;p5">
            <a:extLst>
              <a:ext uri="{FF2B5EF4-FFF2-40B4-BE49-F238E27FC236}">
                <a16:creationId xmlns:a16="http://schemas.microsoft.com/office/drawing/2014/main" id="{5B22839C-8009-FD53-E6B3-FB3E87D904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5686037"/>
              </p:ext>
            </p:extLst>
          </p:nvPr>
        </p:nvGraphicFramePr>
        <p:xfrm>
          <a:off x="627497" y="1117600"/>
          <a:ext cx="9179152" cy="450567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43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6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ASN</a:t>
                      </a:r>
                      <a:endParaRPr sz="18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&lt;XXX&gt;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Traffic Profile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Content / Eyeballs / Balanced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Traffic Volume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</a:t>
                      </a:r>
                      <a:r>
                        <a:rPr lang="en" sz="180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xbps</a:t>
                      </a: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 Policy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Open / Selective / Restrictive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32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 Locations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(IXP/ DC/Location) Indicate especially Asia and Oceana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Peeringdb Entry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asxxx.peeringdb.com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32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Contact Information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&lt;name&gt;, email &lt;</a:t>
                      </a:r>
                      <a:r>
                        <a:rPr lang="en" sz="180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peering@domain.com</a:t>
                      </a: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Google Shape;88;p5">
            <a:extLst>
              <a:ext uri="{FF2B5EF4-FFF2-40B4-BE49-F238E27FC236}">
                <a16:creationId xmlns:a16="http://schemas.microsoft.com/office/drawing/2014/main" id="{F3B0B95A-0354-8F97-A403-33A83C196512}"/>
              </a:ext>
            </a:extLst>
          </p:cNvPr>
          <p:cNvSpPr txBox="1"/>
          <p:nvPr/>
        </p:nvSpPr>
        <p:spPr>
          <a:xfrm rot="-677">
            <a:off x="-63" y="438"/>
            <a:ext cx="1638308" cy="554102"/>
          </a:xfrm>
          <a:prstGeom prst="rect">
            <a:avLst/>
          </a:prstGeom>
          <a:solidFill>
            <a:srgbClr val="9900FF"/>
          </a:solidFill>
          <a:ln w="19050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en" sz="20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ISP/OTT/CDN</a:t>
            </a:r>
            <a:endParaRPr sz="20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89;p5">
            <a:extLst>
              <a:ext uri="{FF2B5EF4-FFF2-40B4-BE49-F238E27FC236}">
                <a16:creationId xmlns:a16="http://schemas.microsoft.com/office/drawing/2014/main" id="{3DCB207C-2876-2075-5B01-44F95201AA7F}"/>
              </a:ext>
            </a:extLst>
          </p:cNvPr>
          <p:cNvSpPr txBox="1"/>
          <p:nvPr/>
        </p:nvSpPr>
        <p:spPr>
          <a:xfrm>
            <a:off x="10631503" y="3213450"/>
            <a:ext cx="716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90;p5">
            <a:extLst>
              <a:ext uri="{FF2B5EF4-FFF2-40B4-BE49-F238E27FC236}">
                <a16:creationId xmlns:a16="http://schemas.microsoft.com/office/drawing/2014/main" id="{22557320-31A2-18F2-6173-158DBFB62124}"/>
              </a:ext>
            </a:extLst>
          </p:cNvPr>
          <p:cNvSpPr/>
          <p:nvPr/>
        </p:nvSpPr>
        <p:spPr>
          <a:xfrm>
            <a:off x="10415203" y="1552297"/>
            <a:ext cx="1149300" cy="1097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optional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photo</a:t>
            </a:r>
            <a:endParaRPr sz="18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91;p5">
            <a:extLst>
              <a:ext uri="{FF2B5EF4-FFF2-40B4-BE49-F238E27FC236}">
                <a16:creationId xmlns:a16="http://schemas.microsoft.com/office/drawing/2014/main" id="{26DCC447-81F5-1FE1-AC27-3F86428B03B5}"/>
              </a:ext>
            </a:extLst>
          </p:cNvPr>
          <p:cNvSpPr txBox="1"/>
          <p:nvPr/>
        </p:nvSpPr>
        <p:spPr>
          <a:xfrm>
            <a:off x="9192000" y="37198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Arial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&lt;Company logo&gt;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92;p5">
            <a:extLst>
              <a:ext uri="{FF2B5EF4-FFF2-40B4-BE49-F238E27FC236}">
                <a16:creationId xmlns:a16="http://schemas.microsoft.com/office/drawing/2014/main" id="{0483979F-AA2B-8857-3C91-06C1F9FFB9C2}"/>
              </a:ext>
            </a:extLst>
          </p:cNvPr>
          <p:cNvSpPr txBox="1"/>
          <p:nvPr/>
        </p:nvSpPr>
        <p:spPr>
          <a:xfrm>
            <a:off x="3019075" y="5767204"/>
            <a:ext cx="3579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updates/Message (if any)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174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E5B01-88F8-D81F-D618-9952A1A0E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8BB948D-1F49-B34A-000C-F149E1EC9682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3" name="Picture 2" descr="South Asian Network Operators Group">
              <a:extLst>
                <a:ext uri="{FF2B5EF4-FFF2-40B4-BE49-F238E27FC236}">
                  <a16:creationId xmlns:a16="http://schemas.microsoft.com/office/drawing/2014/main" id="{903F85E2-34F5-0645-81A1-602F5700AE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4" descr="innog-7-logo">
              <a:extLst>
                <a:ext uri="{FF2B5EF4-FFF2-40B4-BE49-F238E27FC236}">
                  <a16:creationId xmlns:a16="http://schemas.microsoft.com/office/drawing/2014/main" id="{5644A24A-B625-ED2D-0572-43675E8F3A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85E997FA-2387-01C9-AFF0-A1AAF3CCE60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91F523A-557D-2A53-CCDA-F71F45CBA85D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  <p:sp>
        <p:nvSpPr>
          <p:cNvPr id="7" name="Google Shape;85;p5">
            <a:extLst>
              <a:ext uri="{FF2B5EF4-FFF2-40B4-BE49-F238E27FC236}">
                <a16:creationId xmlns:a16="http://schemas.microsoft.com/office/drawing/2014/main" id="{37F7089D-3F51-058F-6CE4-2A9E2F3CD08F}"/>
              </a:ext>
            </a:extLst>
          </p:cNvPr>
          <p:cNvSpPr txBox="1"/>
          <p:nvPr/>
        </p:nvSpPr>
        <p:spPr>
          <a:xfrm>
            <a:off x="4482516" y="78069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&lt;Company&gt;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" name="Google Shape;86;p5">
            <a:extLst>
              <a:ext uri="{FF2B5EF4-FFF2-40B4-BE49-F238E27FC236}">
                <a16:creationId xmlns:a16="http://schemas.microsoft.com/office/drawing/2014/main" id="{2EB7C0FC-8650-D8BF-8611-5090ECFAF3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3066434"/>
              </p:ext>
            </p:extLst>
          </p:nvPr>
        </p:nvGraphicFramePr>
        <p:xfrm>
          <a:off x="627497" y="1117600"/>
          <a:ext cx="9179152" cy="450567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43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6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ASN</a:t>
                      </a:r>
                      <a:endParaRPr sz="18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&lt;XXX&gt;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Traffic Profile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Educational / Research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Traffic Volume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</a:t>
                      </a:r>
                      <a:r>
                        <a:rPr lang="en" sz="180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xbps</a:t>
                      </a: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 Policy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Open / Selective / Restrictive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32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 Locations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(IXP/ DC/Location) Indicate especially Asia and Oceana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Peeringdb Entry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asxxx.peeringdb.com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32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Contact Information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&lt;name&gt;, email &lt;</a:t>
                      </a:r>
                      <a:r>
                        <a:rPr lang="en" sz="180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peering@domain.com</a:t>
                      </a: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Google Shape;88;p5">
            <a:extLst>
              <a:ext uri="{FF2B5EF4-FFF2-40B4-BE49-F238E27FC236}">
                <a16:creationId xmlns:a16="http://schemas.microsoft.com/office/drawing/2014/main" id="{50397A0F-32D6-1AE7-54E2-6F30E8569499}"/>
              </a:ext>
            </a:extLst>
          </p:cNvPr>
          <p:cNvSpPr txBox="1"/>
          <p:nvPr/>
        </p:nvSpPr>
        <p:spPr>
          <a:xfrm rot="-677">
            <a:off x="55" y="161"/>
            <a:ext cx="1638308" cy="554102"/>
          </a:xfrm>
          <a:prstGeom prst="rect">
            <a:avLst/>
          </a:prstGeom>
          <a:solidFill>
            <a:srgbClr val="00B050"/>
          </a:solidFill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en" sz="20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</a:t>
            </a:r>
            <a:endParaRPr sz="20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89;p5">
            <a:extLst>
              <a:ext uri="{FF2B5EF4-FFF2-40B4-BE49-F238E27FC236}">
                <a16:creationId xmlns:a16="http://schemas.microsoft.com/office/drawing/2014/main" id="{EF520411-1DF2-26F0-E338-078A0494E8E3}"/>
              </a:ext>
            </a:extLst>
          </p:cNvPr>
          <p:cNvSpPr txBox="1"/>
          <p:nvPr/>
        </p:nvSpPr>
        <p:spPr>
          <a:xfrm>
            <a:off x="10631503" y="3213450"/>
            <a:ext cx="716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90;p5">
            <a:extLst>
              <a:ext uri="{FF2B5EF4-FFF2-40B4-BE49-F238E27FC236}">
                <a16:creationId xmlns:a16="http://schemas.microsoft.com/office/drawing/2014/main" id="{4AB4C739-4311-5B75-66FF-B9327182F4A1}"/>
              </a:ext>
            </a:extLst>
          </p:cNvPr>
          <p:cNvSpPr/>
          <p:nvPr/>
        </p:nvSpPr>
        <p:spPr>
          <a:xfrm>
            <a:off x="10415203" y="1552297"/>
            <a:ext cx="1149300" cy="1097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optional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photo</a:t>
            </a:r>
            <a:endParaRPr sz="18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91;p5">
            <a:extLst>
              <a:ext uri="{FF2B5EF4-FFF2-40B4-BE49-F238E27FC236}">
                <a16:creationId xmlns:a16="http://schemas.microsoft.com/office/drawing/2014/main" id="{DBB674BB-D338-B65E-7642-B1F483ABE8B9}"/>
              </a:ext>
            </a:extLst>
          </p:cNvPr>
          <p:cNvSpPr txBox="1"/>
          <p:nvPr/>
        </p:nvSpPr>
        <p:spPr>
          <a:xfrm>
            <a:off x="9192000" y="37198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Arial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&lt;Company logo&gt;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92;p5">
            <a:extLst>
              <a:ext uri="{FF2B5EF4-FFF2-40B4-BE49-F238E27FC236}">
                <a16:creationId xmlns:a16="http://schemas.microsoft.com/office/drawing/2014/main" id="{873C89AF-FB8F-071B-F99C-00212C25C91A}"/>
              </a:ext>
            </a:extLst>
          </p:cNvPr>
          <p:cNvSpPr txBox="1"/>
          <p:nvPr/>
        </p:nvSpPr>
        <p:spPr>
          <a:xfrm>
            <a:off x="3019075" y="5767204"/>
            <a:ext cx="3579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updates/Message (if any)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41113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00F0C-0A75-D0FB-12D6-06CB4198A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FC3CFC6-6215-36E1-C9B0-8073D2415CBB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3" name="Picture 2" descr="South Asian Network Operators Group">
              <a:extLst>
                <a:ext uri="{FF2B5EF4-FFF2-40B4-BE49-F238E27FC236}">
                  <a16:creationId xmlns:a16="http://schemas.microsoft.com/office/drawing/2014/main" id="{4D112D85-6E70-5968-DAE3-C3B782D0EC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4" descr="innog-7-logo">
              <a:extLst>
                <a:ext uri="{FF2B5EF4-FFF2-40B4-BE49-F238E27FC236}">
                  <a16:creationId xmlns:a16="http://schemas.microsoft.com/office/drawing/2014/main" id="{52AF9D84-0EF0-E843-3893-1786B98058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DA81507E-FE49-21A4-CB74-B353A542607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B9198B3-B6D8-8466-C166-EAF4ABB204AB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  <p:sp>
        <p:nvSpPr>
          <p:cNvPr id="7" name="Google Shape;85;p5">
            <a:extLst>
              <a:ext uri="{FF2B5EF4-FFF2-40B4-BE49-F238E27FC236}">
                <a16:creationId xmlns:a16="http://schemas.microsoft.com/office/drawing/2014/main" id="{3821619C-08C7-843D-41E6-DF49FF3942E7}"/>
              </a:ext>
            </a:extLst>
          </p:cNvPr>
          <p:cNvSpPr txBox="1"/>
          <p:nvPr/>
        </p:nvSpPr>
        <p:spPr>
          <a:xfrm>
            <a:off x="4827925" y="98272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Route Views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" name="Google Shape;86;p5">
            <a:extLst>
              <a:ext uri="{FF2B5EF4-FFF2-40B4-BE49-F238E27FC236}">
                <a16:creationId xmlns:a16="http://schemas.microsoft.com/office/drawing/2014/main" id="{A1476831-9921-3D7E-9E83-7F17AD4EF2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5563301"/>
              </p:ext>
            </p:extLst>
          </p:nvPr>
        </p:nvGraphicFramePr>
        <p:xfrm>
          <a:off x="627497" y="1117600"/>
          <a:ext cx="9179152" cy="450567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43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6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ASN</a:t>
                      </a:r>
                      <a:endParaRPr sz="18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6447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Traffic Profile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Educational / Research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Traffic Volume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 100Mbps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 Policy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Open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32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 Locations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40+ </a:t>
                      </a:r>
                      <a:r>
                        <a:rPr lang="en-US" sz="1800" u="none" strike="noStrike" kern="1200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IXes</a:t>
                      </a:r>
                      <a:r>
                        <a:rPr lang="en-US" sz="1800" u="none" strike="noStrike" kern="1200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around the world</a:t>
                      </a:r>
                      <a:endParaRPr lang="en-US" sz="1800" u="none" strike="noStrike" kern="1200" cap="none" dirty="0">
                        <a:solidFill>
                          <a:schemeClr val="dk1"/>
                        </a:solidFill>
                        <a:latin typeface="Calibri"/>
                        <a:cs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Peeringdb Entry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https://as6447.peeringdb.com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32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Contact Information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John Kemp, Hans Kuhn, Philip Smith</a:t>
                      </a:r>
                      <a:endParaRPr lang="en-US" sz="16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</a:t>
                      </a:r>
                      <a:r>
                        <a:rPr lang="en-US" sz="1800" u="none" strike="noStrike" cap="none" dirty="0" err="1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help@routeviews.org</a:t>
                      </a:r>
                      <a:r>
                        <a:rPr lang="en-US" sz="1800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  <a:endParaRPr lang="en-US" sz="16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Google Shape;88;p5">
            <a:extLst>
              <a:ext uri="{FF2B5EF4-FFF2-40B4-BE49-F238E27FC236}">
                <a16:creationId xmlns:a16="http://schemas.microsoft.com/office/drawing/2014/main" id="{BDF55852-BEC4-C9CB-B362-0E7EC920E687}"/>
              </a:ext>
            </a:extLst>
          </p:cNvPr>
          <p:cNvSpPr txBox="1"/>
          <p:nvPr/>
        </p:nvSpPr>
        <p:spPr>
          <a:xfrm rot="-677">
            <a:off x="55" y="161"/>
            <a:ext cx="1638308" cy="554102"/>
          </a:xfrm>
          <a:prstGeom prst="rect">
            <a:avLst/>
          </a:prstGeom>
          <a:solidFill>
            <a:srgbClr val="00B050"/>
          </a:solidFill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en" sz="20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</a:t>
            </a:r>
            <a:endParaRPr sz="20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92;p5">
            <a:extLst>
              <a:ext uri="{FF2B5EF4-FFF2-40B4-BE49-F238E27FC236}">
                <a16:creationId xmlns:a16="http://schemas.microsoft.com/office/drawing/2014/main" id="{22DF3202-ECDF-347F-5DCC-F8415820626F}"/>
              </a:ext>
            </a:extLst>
          </p:cNvPr>
          <p:cNvSpPr txBox="1"/>
          <p:nvPr/>
        </p:nvSpPr>
        <p:spPr>
          <a:xfrm>
            <a:off x="3019075" y="5767204"/>
            <a:ext cx="3579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updates/Message (if any)</a:t>
            </a:r>
            <a:endParaRPr/>
          </a:p>
        </p:txBody>
      </p:sp>
      <p:sp>
        <p:nvSpPr>
          <p:cNvPr id="9" name="Google Shape;127;p8">
            <a:extLst>
              <a:ext uri="{FF2B5EF4-FFF2-40B4-BE49-F238E27FC236}">
                <a16:creationId xmlns:a16="http://schemas.microsoft.com/office/drawing/2014/main" id="{ABA2F37F-F347-6D5C-122D-EA3B707AC75E}"/>
              </a:ext>
            </a:extLst>
          </p:cNvPr>
          <p:cNvSpPr txBox="1"/>
          <p:nvPr/>
        </p:nvSpPr>
        <p:spPr>
          <a:xfrm rot="-1304014">
            <a:off x="7038992" y="1179518"/>
            <a:ext cx="2213637" cy="82534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7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Sample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24;p8" descr="A person wearing glasses&#10;&#10;Description automatically generated with medium confidence">
            <a:extLst>
              <a:ext uri="{FF2B5EF4-FFF2-40B4-BE49-F238E27FC236}">
                <a16:creationId xmlns:a16="http://schemas.microsoft.com/office/drawing/2014/main" id="{4F76E2AF-9653-CA3E-C864-F3F8104816A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893390" y="2366917"/>
            <a:ext cx="1092625" cy="1092625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3529"/>
              </a:srgbClr>
            </a:outerShdw>
          </a:effectLst>
        </p:spPr>
      </p:pic>
      <p:pic>
        <p:nvPicPr>
          <p:cNvPr id="14" name="Google Shape;125;p8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DF8DF3A5-82D3-DFF0-8FFC-2A00C5C81A5B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018190" y="2366917"/>
            <a:ext cx="1092625" cy="1092625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3529"/>
              </a:srgbClr>
            </a:outerShdw>
          </a:effectLst>
        </p:spPr>
      </p:pic>
      <p:sp>
        <p:nvSpPr>
          <p:cNvPr id="15" name="Google Shape;128;p8">
            <a:extLst>
              <a:ext uri="{FF2B5EF4-FFF2-40B4-BE49-F238E27FC236}">
                <a16:creationId xmlns:a16="http://schemas.microsoft.com/office/drawing/2014/main" id="{E0665D33-62FB-2BA4-EA29-8C7C6F88EF3D}"/>
              </a:ext>
            </a:extLst>
          </p:cNvPr>
          <p:cNvSpPr txBox="1"/>
          <p:nvPr/>
        </p:nvSpPr>
        <p:spPr>
          <a:xfrm>
            <a:off x="10188015" y="3383342"/>
            <a:ext cx="7218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29;p8">
            <a:extLst>
              <a:ext uri="{FF2B5EF4-FFF2-40B4-BE49-F238E27FC236}">
                <a16:creationId xmlns:a16="http://schemas.microsoft.com/office/drawing/2014/main" id="{6C03E057-BD84-7B7D-94EE-7416B004AB41}"/>
              </a:ext>
            </a:extLst>
          </p:cNvPr>
          <p:cNvSpPr txBox="1"/>
          <p:nvPr/>
        </p:nvSpPr>
        <p:spPr>
          <a:xfrm>
            <a:off x="11203603" y="3383342"/>
            <a:ext cx="7218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Philip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" name="Google Shape;123;p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B96A13E-6155-BB97-9E67-68C39F167004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523350" y="172026"/>
            <a:ext cx="1155710" cy="1092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5569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2D56A-B4E5-71D1-E967-0DD09BF0E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57CDAE1-7DF3-EEE9-A566-1EBB18943990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3" name="Picture 2" descr="South Asian Network Operators Group">
              <a:extLst>
                <a:ext uri="{FF2B5EF4-FFF2-40B4-BE49-F238E27FC236}">
                  <a16:creationId xmlns:a16="http://schemas.microsoft.com/office/drawing/2014/main" id="{6813A84A-4973-A791-5E2E-F6E564C6CE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4" descr="innog-7-logo">
              <a:extLst>
                <a:ext uri="{FF2B5EF4-FFF2-40B4-BE49-F238E27FC236}">
                  <a16:creationId xmlns:a16="http://schemas.microsoft.com/office/drawing/2014/main" id="{3FB1124F-E83A-7186-50B5-7EF57E656C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14A59182-2FFA-55D3-A8CA-564AA2BA05C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FDEA097-7770-3ECE-2AD1-08A6FA4A3900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  <p:sp>
        <p:nvSpPr>
          <p:cNvPr id="7" name="Google Shape;85;p5">
            <a:extLst>
              <a:ext uri="{FF2B5EF4-FFF2-40B4-BE49-F238E27FC236}">
                <a16:creationId xmlns:a16="http://schemas.microsoft.com/office/drawing/2014/main" id="{AC6984CF-6432-DAD5-D099-9FC1DDAD7D0E}"/>
              </a:ext>
            </a:extLst>
          </p:cNvPr>
          <p:cNvSpPr txBox="1"/>
          <p:nvPr/>
        </p:nvSpPr>
        <p:spPr>
          <a:xfrm>
            <a:off x="4482516" y="78069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&lt;Company&gt;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" name="Google Shape;86;p5">
            <a:extLst>
              <a:ext uri="{FF2B5EF4-FFF2-40B4-BE49-F238E27FC236}">
                <a16:creationId xmlns:a16="http://schemas.microsoft.com/office/drawing/2014/main" id="{BE8467D8-2E62-77CE-BB6C-140DC99151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7710843"/>
              </p:ext>
            </p:extLst>
          </p:nvPr>
        </p:nvGraphicFramePr>
        <p:xfrm>
          <a:off x="627497" y="1117600"/>
          <a:ext cx="9179152" cy="431695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242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5500">
                  <a:extLst>
                    <a:ext uri="{9D8B030D-6E8A-4147-A177-3AD203B41FA5}">
                      <a16:colId xmlns:a16="http://schemas.microsoft.com/office/drawing/2014/main" val="1997392949"/>
                    </a:ext>
                  </a:extLst>
                </a:gridCol>
                <a:gridCol w="3570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IXP Name/s</a:t>
                      </a:r>
                      <a:endParaRPr sz="18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b="1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&lt;Name1&gt;</a:t>
                      </a:r>
                      <a:endParaRPr sz="18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&lt;Name2&gt;</a:t>
                      </a: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Location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&lt;City, Country&gt;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&lt;City, Country&gt;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Point of Presence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&lt;Data Center&gt;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&lt;Data Center&gt;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# of connected ASNs</a:t>
                      </a:r>
                      <a:endParaRPr lang="en-US" sz="18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&lt;count&gt;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&lt;count&gt;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59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Peak Traffic</a:t>
                      </a:r>
                      <a:endParaRPr lang="en-US" sz="18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</a:t>
                      </a:r>
                      <a:r>
                        <a:rPr lang="en" sz="180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xbps</a:t>
                      </a: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</a:t>
                      </a:r>
                      <a:r>
                        <a:rPr lang="en" sz="180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xbps</a:t>
                      </a: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9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b="1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Route Server</a:t>
                      </a:r>
                      <a:endParaRPr lang="en-US" sz="1800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No/Yes &lt;BIRD/</a:t>
                      </a:r>
                      <a:r>
                        <a:rPr lang="en" sz="180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OpenBGPD</a:t>
                      </a: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r>
                        <a:rPr lang="en" sz="180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etc</a:t>
                      </a: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No/Yes &lt;BIRD/</a:t>
                      </a:r>
                      <a:r>
                        <a:rPr lang="en" sz="180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OpenBGPD</a:t>
                      </a: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r>
                        <a:rPr lang="en" sz="180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etc</a:t>
                      </a: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32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800" b="1" u="none" strike="noStrike" cap="none" dirty="0" err="1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Peeringdb</a:t>
                      </a:r>
                      <a:r>
                        <a:rPr lang="en-US" sz="1800" b="1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/</a:t>
                      </a:r>
                      <a:r>
                        <a:rPr lang="en-US" sz="1800" b="1" u="none" strike="noStrike" cap="none" dirty="0" err="1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IXPdb</a:t>
                      </a:r>
                      <a:endParaRPr lang="en-US" sz="1800" b="1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sng" strike="noStrike" cap="none" dirty="0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5"/>
                        </a:rPr>
                        <a:t>https://www.peeringdb.com/ix/xx</a:t>
                      </a:r>
                      <a:endParaRPr sz="18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 u="sng" strike="noStrike" cap="none" dirty="0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5"/>
                        </a:rPr>
                        <a:t>https://www.peeringdb.com/ix/xx</a:t>
                      </a:r>
                      <a:endParaRPr sz="18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Google Shape;88;p5">
            <a:extLst>
              <a:ext uri="{FF2B5EF4-FFF2-40B4-BE49-F238E27FC236}">
                <a16:creationId xmlns:a16="http://schemas.microsoft.com/office/drawing/2014/main" id="{D1086B4E-9360-8B3D-A277-E3CC46C5E107}"/>
              </a:ext>
            </a:extLst>
          </p:cNvPr>
          <p:cNvSpPr txBox="1"/>
          <p:nvPr/>
        </p:nvSpPr>
        <p:spPr>
          <a:xfrm rot="-677">
            <a:off x="-63" y="438"/>
            <a:ext cx="1638308" cy="554102"/>
          </a:xfrm>
          <a:prstGeom prst="rect">
            <a:avLst/>
          </a:prstGeom>
          <a:solidFill>
            <a:srgbClr val="4A86E8"/>
          </a:solidFill>
          <a:ln w="19050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sym typeface="Calibri"/>
              </a:rPr>
              <a:t>IXP</a:t>
            </a:r>
            <a:endParaRPr sz="2000" dirty="0">
              <a:sym typeface="Calibri"/>
            </a:endParaRPr>
          </a:p>
        </p:txBody>
      </p:sp>
      <p:sp>
        <p:nvSpPr>
          <p:cNvPr id="17" name="Google Shape;90;p5">
            <a:extLst>
              <a:ext uri="{FF2B5EF4-FFF2-40B4-BE49-F238E27FC236}">
                <a16:creationId xmlns:a16="http://schemas.microsoft.com/office/drawing/2014/main" id="{3CE6C825-331E-6F64-E416-341AB99A69AD}"/>
              </a:ext>
            </a:extLst>
          </p:cNvPr>
          <p:cNvSpPr/>
          <p:nvPr/>
        </p:nvSpPr>
        <p:spPr>
          <a:xfrm>
            <a:off x="10415203" y="1552297"/>
            <a:ext cx="1149300" cy="1097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optional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</a:pPr>
            <a:r>
              <a:rPr lang="en" sz="1800" b="0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photo</a:t>
            </a:r>
            <a:endParaRPr sz="1800" b="0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91;p5">
            <a:extLst>
              <a:ext uri="{FF2B5EF4-FFF2-40B4-BE49-F238E27FC236}">
                <a16:creationId xmlns:a16="http://schemas.microsoft.com/office/drawing/2014/main" id="{AFE53368-1F10-6BDF-B77F-84EE8695996A}"/>
              </a:ext>
            </a:extLst>
          </p:cNvPr>
          <p:cNvSpPr txBox="1"/>
          <p:nvPr/>
        </p:nvSpPr>
        <p:spPr>
          <a:xfrm>
            <a:off x="9489853" y="73971"/>
            <a:ext cx="3000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Font typeface="Arial"/>
              <a:buNone/>
            </a:pPr>
            <a:r>
              <a:rPr lang="en" sz="2400" b="0" i="0" u="none" strike="noStrike" cap="none" dirty="0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&lt;Company logo&gt;</a:t>
            </a:r>
            <a:endParaRPr sz="2400" b="0" i="0" u="none" strike="noStrike" cap="none" dirty="0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92;p5">
            <a:extLst>
              <a:ext uri="{FF2B5EF4-FFF2-40B4-BE49-F238E27FC236}">
                <a16:creationId xmlns:a16="http://schemas.microsoft.com/office/drawing/2014/main" id="{A926A595-3CAC-592B-B449-74962178E17A}"/>
              </a:ext>
            </a:extLst>
          </p:cNvPr>
          <p:cNvSpPr txBox="1"/>
          <p:nvPr/>
        </p:nvSpPr>
        <p:spPr>
          <a:xfrm>
            <a:off x="3019075" y="5767204"/>
            <a:ext cx="3579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updates/Message (if any)</a:t>
            </a:r>
            <a:endParaRPr/>
          </a:p>
        </p:txBody>
      </p:sp>
      <p:sp>
        <p:nvSpPr>
          <p:cNvPr id="9" name="Google Shape;160;g24df12d19b1_0_0">
            <a:extLst>
              <a:ext uri="{FF2B5EF4-FFF2-40B4-BE49-F238E27FC236}">
                <a16:creationId xmlns:a16="http://schemas.microsoft.com/office/drawing/2014/main" id="{D7A19DF8-FDF2-15D4-7380-17295CE445D2}"/>
              </a:ext>
            </a:extLst>
          </p:cNvPr>
          <p:cNvSpPr txBox="1"/>
          <p:nvPr/>
        </p:nvSpPr>
        <p:spPr>
          <a:xfrm>
            <a:off x="9902070" y="3119202"/>
            <a:ext cx="1977565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</a:pPr>
            <a:r>
              <a:rPr lang="en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Contact Person/s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</a:pPr>
            <a:r>
              <a:rPr lang="en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Contact information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1232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6A110-154E-750B-13B7-1561ACD8C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C8EFC4D-FB2E-1478-1547-0547F39307D7}"/>
              </a:ext>
            </a:extLst>
          </p:cNvPr>
          <p:cNvGrpSpPr/>
          <p:nvPr/>
        </p:nvGrpSpPr>
        <p:grpSpPr>
          <a:xfrm>
            <a:off x="0" y="3429000"/>
            <a:ext cx="12222112" cy="3443995"/>
            <a:chOff x="3636560" y="1624076"/>
            <a:chExt cx="7386504" cy="1981664"/>
          </a:xfrm>
        </p:grpSpPr>
        <p:pic>
          <p:nvPicPr>
            <p:cNvPr id="3" name="Picture 2" descr="South Asian Network Operators Group">
              <a:extLst>
                <a:ext uri="{FF2B5EF4-FFF2-40B4-BE49-F238E27FC236}">
                  <a16:creationId xmlns:a16="http://schemas.microsoft.com/office/drawing/2014/main" id="{8F080F13-CB5A-B71C-D058-D27100EAEF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36560" y="3205145"/>
              <a:ext cx="1260529" cy="3919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4" descr="innog-7-logo">
              <a:extLst>
                <a:ext uri="{FF2B5EF4-FFF2-40B4-BE49-F238E27FC236}">
                  <a16:creationId xmlns:a16="http://schemas.microsoft.com/office/drawing/2014/main" id="{F4A7DA49-A832-EBA1-83AA-5488480CEE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583840" y="3057465"/>
              <a:ext cx="1439224" cy="548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Mumbai Skyline India Bombay Canv - Canvas Art Print | Michael Tompsett">
              <a:extLst>
                <a:ext uri="{FF2B5EF4-FFF2-40B4-BE49-F238E27FC236}">
                  <a16:creationId xmlns:a16="http://schemas.microsoft.com/office/drawing/2014/main" id="{1AB18820-4381-E7DF-372E-CDE048AF9A6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45" b="6501"/>
            <a:stretch/>
          </p:blipFill>
          <p:spPr bwMode="auto">
            <a:xfrm>
              <a:off x="4835471" y="1624076"/>
              <a:ext cx="5160936" cy="16762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7447E89-1F31-390B-8D1A-662777A786F3}"/>
                </a:ext>
              </a:extLst>
            </p:cNvPr>
            <p:cNvSpPr txBox="1"/>
            <p:nvPr/>
          </p:nvSpPr>
          <p:spPr>
            <a:xfrm>
              <a:off x="4910049" y="3331471"/>
              <a:ext cx="475281" cy="2656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H" sz="2400" dirty="0">
                  <a:ln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ln>
                  <a:effectLst>
                    <a:outerShdw blurRad="50800" dist="38100" dir="16200000" rotWithShape="0">
                      <a:schemeClr val="accent2">
                        <a:alpha val="40000"/>
                      </a:schemeClr>
                    </a:outerShdw>
                  </a:effectLst>
                  <a:latin typeface="Britannic Bold" panose="020B0903060703020204" pitchFamily="34" charset="77"/>
                </a:rPr>
                <a:t>41</a:t>
              </a:r>
            </a:p>
          </p:txBody>
        </p:sp>
      </p:grpSp>
      <p:sp>
        <p:nvSpPr>
          <p:cNvPr id="7" name="Google Shape;85;p5">
            <a:extLst>
              <a:ext uri="{FF2B5EF4-FFF2-40B4-BE49-F238E27FC236}">
                <a16:creationId xmlns:a16="http://schemas.microsoft.com/office/drawing/2014/main" id="{F7981E8C-AEDF-9BC0-4B23-9BC7752899D4}"/>
              </a:ext>
            </a:extLst>
          </p:cNvPr>
          <p:cNvSpPr txBox="1"/>
          <p:nvPr/>
        </p:nvSpPr>
        <p:spPr>
          <a:xfrm>
            <a:off x="4482516" y="78069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DE-CIX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88;p5">
            <a:extLst>
              <a:ext uri="{FF2B5EF4-FFF2-40B4-BE49-F238E27FC236}">
                <a16:creationId xmlns:a16="http://schemas.microsoft.com/office/drawing/2014/main" id="{A5D16DB9-448D-562B-3622-38E014A9AE57}"/>
              </a:ext>
            </a:extLst>
          </p:cNvPr>
          <p:cNvSpPr txBox="1"/>
          <p:nvPr/>
        </p:nvSpPr>
        <p:spPr>
          <a:xfrm rot="-677">
            <a:off x="-63" y="438"/>
            <a:ext cx="1638308" cy="554102"/>
          </a:xfrm>
          <a:prstGeom prst="rect">
            <a:avLst/>
          </a:prstGeom>
          <a:solidFill>
            <a:srgbClr val="4A86E8"/>
          </a:solidFill>
          <a:ln w="19050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sym typeface="Calibri"/>
              </a:rPr>
              <a:t>IXP</a:t>
            </a:r>
            <a:endParaRPr sz="2000" dirty="0">
              <a:sym typeface="Calibri"/>
            </a:endParaRPr>
          </a:p>
        </p:txBody>
      </p:sp>
      <p:sp>
        <p:nvSpPr>
          <p:cNvPr id="11" name="Google Shape;89;p5">
            <a:extLst>
              <a:ext uri="{FF2B5EF4-FFF2-40B4-BE49-F238E27FC236}">
                <a16:creationId xmlns:a16="http://schemas.microsoft.com/office/drawing/2014/main" id="{3984B2F2-314F-240B-EB22-F8D17CDA48EA}"/>
              </a:ext>
            </a:extLst>
          </p:cNvPr>
          <p:cNvSpPr txBox="1"/>
          <p:nvPr/>
        </p:nvSpPr>
        <p:spPr>
          <a:xfrm>
            <a:off x="10305985" y="2998143"/>
            <a:ext cx="1450834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Sushil Kulkarni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" name="Google Shape;135;p9">
            <a:extLst>
              <a:ext uri="{FF2B5EF4-FFF2-40B4-BE49-F238E27FC236}">
                <a16:creationId xmlns:a16="http://schemas.microsoft.com/office/drawing/2014/main" id="{DC5801B6-5F3A-43D5-3580-1F1189FF82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6345120"/>
              </p:ext>
            </p:extLst>
          </p:nvPr>
        </p:nvGraphicFramePr>
        <p:xfrm>
          <a:off x="285020" y="745671"/>
          <a:ext cx="9622031" cy="5231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567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4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872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IXP Name/s</a:t>
                      </a:r>
                      <a:endParaRPr sz="1800" b="1" u="none" strike="noStrike" cap="non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DE-CIX ASIA Distributed Exchange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https://www.peeringdb.com/org/26904</a:t>
                      </a: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41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Location</a:t>
                      </a:r>
                      <a:endParaRPr sz="1800" u="none" strike="noStrike" cap="none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Malaysia, Singapore, Brunei, Manila, Indonesia (Coming Soon)</a:t>
                      </a:r>
                      <a:endParaRPr sz="1800" u="none" strike="noStrike" cap="non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529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Point of Presence</a:t>
                      </a:r>
                      <a:endParaRPr sz="1800" u="none" strike="noStrike" cap="none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MY" sz="18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Suntech Cybercity Penang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MY" sz="18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AIMS Kuala Lumpur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MY" sz="18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CJ1, CX1, CX02, PLT Pro Cyberjaya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MY" sz="18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Menara MSC Cyberport, Menara Ansar Johor Bahru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MY" sz="1800" u="none" strike="noStrike" cap="none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Globalswitch</a:t>
                      </a:r>
                      <a:r>
                        <a:rPr lang="en-MY" sz="18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, Equinix SG1 Singapore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MY" sz="1800" u="none" strike="noStrike" cap="none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Tungku</a:t>
                      </a:r>
                      <a:r>
                        <a:rPr lang="en-MY" sz="18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 Submarine Cable Station Brunei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MY" sz="1800" u="none" strike="noStrike" cap="none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ePLDT</a:t>
                      </a:r>
                      <a:r>
                        <a:rPr lang="en-MY" sz="18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 VITRO Makati</a:t>
                      </a: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41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# of connected ASNs</a:t>
                      </a:r>
                      <a:endParaRPr sz="1800" u="none" strike="noStrike" cap="none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81</a:t>
                      </a:r>
                      <a:endParaRPr sz="1800" u="none" strike="noStrike" cap="non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41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Peak Traffic</a:t>
                      </a:r>
                      <a:endParaRPr sz="1800" u="none" strike="noStrike" cap="none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84.53 Gbit/s</a:t>
                      </a:r>
                      <a:endParaRPr sz="1800" u="none" strike="noStrike" cap="non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41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Route Server</a:t>
                      </a:r>
                      <a:endParaRPr sz="1800" u="none" strike="noStrike" cap="none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Yes, </a:t>
                      </a:r>
                      <a:r>
                        <a:rPr lang="en-US" sz="1800" b="0" i="0" u="sng" strike="noStrike" cap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  <a:hlinkClick r:id="rId5"/>
                        </a:rPr>
                        <a:t>https://www.de-cix.net/en/asia/route-server-guide</a:t>
                      </a:r>
                      <a:endParaRPr sz="1800" u="none" strike="noStrike" cap="none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41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" sz="1800" b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Peeringdb/IXPdb</a:t>
                      </a:r>
                      <a:endParaRPr sz="1800" b="1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u="sng" strike="noStrike" cap="none" dirty="0">
                          <a:solidFill>
                            <a:schemeClr val="hlink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Calibri"/>
                          <a:hlinkClick r:id="rId6"/>
                        </a:rPr>
                        <a:t>https://www.peeringdb.com/ix/3472 </a:t>
                      </a:r>
                      <a:endParaRPr sz="18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25" marR="91425" marT="91425" marB="914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3" name="Picture 12" descr="A person in a suit&#10;&#10;Description automatically generated">
            <a:extLst>
              <a:ext uri="{FF2B5EF4-FFF2-40B4-BE49-F238E27FC236}">
                <a16:creationId xmlns:a16="http://schemas.microsoft.com/office/drawing/2014/main" id="{890AD96E-5C12-4308-3BC2-85BC02DA87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20653" y="1234068"/>
            <a:ext cx="1338399" cy="142669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4E2E4-14D2-BC58-5DB4-1B33BDF5C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5642" y="243680"/>
            <a:ext cx="951521" cy="87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123;p3">
            <a:extLst>
              <a:ext uri="{FF2B5EF4-FFF2-40B4-BE49-F238E27FC236}">
                <a16:creationId xmlns:a16="http://schemas.microsoft.com/office/drawing/2014/main" id="{C2A059DF-CC70-4BE2-0CBD-16B79D23B510}"/>
              </a:ext>
            </a:extLst>
          </p:cNvPr>
          <p:cNvSpPr txBox="1"/>
          <p:nvPr/>
        </p:nvSpPr>
        <p:spPr>
          <a:xfrm>
            <a:off x="9840694" y="3485550"/>
            <a:ext cx="2381418" cy="5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buClr>
                <a:schemeClr val="dk1"/>
              </a:buClr>
              <a:buSzPts val="1600"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Info : </a:t>
            </a:r>
          </a:p>
          <a:p>
            <a:pPr algn="ctr">
              <a:buClr>
                <a:schemeClr val="dk1"/>
              </a:buClr>
              <a:buSzPts val="1600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9"/>
              </a:rPr>
              <a:t>sushil.kulkarni@de-cix.net </a:t>
            </a: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27;p8">
            <a:extLst>
              <a:ext uri="{FF2B5EF4-FFF2-40B4-BE49-F238E27FC236}">
                <a16:creationId xmlns:a16="http://schemas.microsoft.com/office/drawing/2014/main" id="{CA82411B-533F-66DC-404D-CAA6D82E00D7}"/>
              </a:ext>
            </a:extLst>
          </p:cNvPr>
          <p:cNvSpPr txBox="1"/>
          <p:nvPr/>
        </p:nvSpPr>
        <p:spPr>
          <a:xfrm rot="-1304014">
            <a:off x="7002362" y="1454911"/>
            <a:ext cx="2213637" cy="82534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7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Sample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4820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4368</TotalTime>
  <Words>1134</Words>
  <Application>Microsoft Macintosh PowerPoint</Application>
  <PresentationFormat>Widescreen</PresentationFormat>
  <Paragraphs>237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-apple-system</vt:lpstr>
      <vt:lpstr>Arial</vt:lpstr>
      <vt:lpstr>Bradley Hand</vt:lpstr>
      <vt:lpstr>Britannic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sushil kulkarni</dc:creator>
  <cp:lastModifiedBy>sushil kulkarni</cp:lastModifiedBy>
  <cp:revision>2</cp:revision>
  <dcterms:created xsi:type="dcterms:W3CDTF">2024-02-12T09:45:04Z</dcterms:created>
  <dcterms:modified xsi:type="dcterms:W3CDTF">2024-02-15T10:33:20Z</dcterms:modified>
</cp:coreProperties>
</file>