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457B1-90B2-1F42-853A-1DB8B1192B09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0819A-BF60-4B4D-8870-FE0F5415D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3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799d95b706_17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1799d95b706_17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799d95b706_17_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1799d95b706_17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799d95b706_17_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1799d95b706_17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908786536f_0_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1908786536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8c169bfb08_0_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18c169bfb0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799d95b706_17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118" name="Google Shape;118;g1799d95b706_17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a3b4831653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123" name="Google Shape;123;g1a3b48316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8c169bfb08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18c169bfb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799d95b706_17_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1799d95b706_17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799d95b706_17_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1799d95b706_17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8c169bfb08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18c169bfb0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799d95b706_17_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1799d95b706_17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799d95b706_17_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1799d95b706_17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9C55-893A-A8A2-6036-F8AD6BD3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9D1DE-57C0-7AC7-16AD-43CF2323E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B41A6-B204-ECE1-D919-94DDBCD5C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5452-E26F-7A44-B3DC-81875F72DF28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2DD00-8D03-5E47-F857-9C4247B0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B2739-8E0C-AF78-2A1B-B11C3CCE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C2F1-8737-924C-A278-081491430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8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899B-D910-9737-A8DF-9CD5FEAC0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75D45-F369-A0E3-5624-A6F324AE8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99E45-DB3D-1282-2468-A72AD4F2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5452-E26F-7A44-B3DC-81875F72DF28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CC282-9692-7BE8-208A-89535BE4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A93F7-07D9-6049-080F-3B9301B7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C2F1-8737-924C-A278-081491430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29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64A903-1DD0-97E4-BCB4-68F7ADC7C2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D174B-D4E0-068A-4B51-6C6CFA48A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6014A-E8B0-1DBA-CE7D-9F86543B8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5452-E26F-7A44-B3DC-81875F72DF28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E8837-CFC0-5288-55B4-3F752CA4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BD7D9-FD2A-FB13-9D18-8C7FF9EA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C2F1-8737-924C-A278-081491430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98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A15B-57BA-A16C-A596-41079BE6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93BA1-0D53-5DC3-D239-4C5E737AD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1D85-0FCF-E67F-33A2-B3E3CB61D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5452-E26F-7A44-B3DC-81875F72DF28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F14DE-1108-3A78-E534-7540F524B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4C3F4-4AB7-7C73-12CB-079F4FF2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C2F1-8737-924C-A278-081491430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7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6D5BA-4A3F-5931-6D89-C13C660D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32BD4-6300-D14C-247B-9863BD54C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4701D-6ABE-2E51-8107-600CB9C8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5452-E26F-7A44-B3DC-81875F72DF28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7C3D5-E85B-17FD-873A-94C33C8C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D6FDA-EE2E-5E7D-18B2-68160282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C2F1-8737-924C-A278-081491430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6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50CDE-86E0-7688-6104-8F3A14B6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EA96F-B0DB-5B5C-D770-11F75469C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2B7C8-F9A3-0C8B-EC75-51419EA52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35D8D-7B7B-CBEF-38FC-E6A4D564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5452-E26F-7A44-B3DC-81875F72DF28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332DE-5900-7972-9D30-BA9E4213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267BA-7753-F91A-45EE-A4BFF495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C2F1-8737-924C-A278-081491430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20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350E8-F09D-440D-F5E1-1C2D2460C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3D538-8F3F-E37B-2E7B-C6ED5486D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92C73-3208-B8D7-0281-772C4CEEC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CAF06-B44D-D105-ADA7-6322FD674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63E22-A440-7640-3C52-B326D8672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6D5207-BC2D-613A-EBF6-4D14FA76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5452-E26F-7A44-B3DC-81875F72DF28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9F0B7-8FE6-67A1-DD27-68A19D71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C18731-14F4-402A-F37E-8895FD94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C2F1-8737-924C-A278-081491430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53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085E-832F-8AD3-C3FF-81783504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78C07-5A51-B1A5-3F94-F4BEF782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5452-E26F-7A44-B3DC-81875F72DF28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146D4-33D6-FC3E-C3DA-D3D9CE4E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62FE4-4453-A125-D207-2FA4997C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C2F1-8737-924C-A278-081491430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37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DCBB2-FD62-0E15-669D-B9F5C0CD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5452-E26F-7A44-B3DC-81875F72DF28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BA57B-97A3-2A32-4319-A2B5B278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73E65-88CB-49CF-F780-19E4B149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C2F1-8737-924C-A278-081491430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66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B73D-9F99-BA70-143D-BBC35EE7D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9EA0D-ADD3-3033-D72C-10434F3FC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A24FE-323F-425E-C723-516F5577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6DF34-F901-9B65-5468-ECE32EE8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5452-E26F-7A44-B3DC-81875F72DF28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A5045-715A-3D32-98F8-64DA9066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BDDAA-FF9D-1A3B-4F56-B745AFE2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C2F1-8737-924C-A278-081491430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9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17F6-F508-93E8-9A00-1B555E6C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76998-30B9-AD03-FE23-6E7B85916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9721C-F16E-F232-D738-6257BB9BD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EA1D8-71BC-C7A7-67EE-7D6F9F70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5452-E26F-7A44-B3DC-81875F72DF28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16833-01BA-AF3D-10A0-29311225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7308D-8CA9-8D13-1AF9-5BF532E7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C2F1-8737-924C-A278-081491430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78912B-D00E-8A21-8A26-9EF2DEDF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DB252-F8CB-5F8C-E4C4-C07F1B850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CFE7F-F266-1313-3586-9CB085351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55452-E26F-7A44-B3DC-81875F72DF28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454B1-E6F4-3DF1-03FC-5CFE8508C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905C-FDE8-EE32-7911-8D9430EB4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C2F1-8737-924C-A278-081491430337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2A0CE370-56E2-A826-734C-895B2EC0AB3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83260"/>
            <a:ext cx="2743200" cy="67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peering@globe.com.ph" TargetMode="External"/><Relationship Id="rId3" Type="http://schemas.openxmlformats.org/officeDocument/2006/relationships/hyperlink" Target="https://www.peeringdb.com/ix/317" TargetMode="External"/><Relationship Id="rId7" Type="http://schemas.openxmlformats.org/officeDocument/2006/relationships/hyperlink" Target="mailto:vbatienza@globe.com.p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peeringdb.com/ix/358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eringdb.com/fac/11634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peeringdb.com/fac/1085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eringdb.com/fac/10852" TargetMode="External"/><Relationship Id="rId5" Type="http://schemas.openxmlformats.org/officeDocument/2006/relationships/hyperlink" Target="mailto:peering@bknix.co.th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peeringdb.com/fac/1111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mailto:peering@bknix.co.t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batienza@globe.com.p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mailto:peering@globe.com.p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eringdb.com/ix/x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eringdb.com/ix/y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23529AC-1B36-1AFA-41CC-2333B0A5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8716"/>
            <a:ext cx="10905066" cy="33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6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799d95b706_17_61"/>
          <p:cNvSpPr txBox="1"/>
          <p:nvPr/>
        </p:nvSpPr>
        <p:spPr>
          <a:xfrm rot="-677">
            <a:off x="0" y="0"/>
            <a:ext cx="2032000" cy="533400"/>
          </a:xfrm>
          <a:prstGeom prst="rect">
            <a:avLst/>
          </a:prstGeom>
          <a:solidFill>
            <a:srgbClr val="4A86E8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" sz="21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IXP</a:t>
            </a:r>
            <a:endParaRPr sz="2400"/>
          </a:p>
        </p:txBody>
      </p:sp>
      <p:sp>
        <p:nvSpPr>
          <p:cNvPr id="199" name="Google Shape;199;g1799d95b706_17_61"/>
          <p:cNvSpPr txBox="1"/>
          <p:nvPr/>
        </p:nvSpPr>
        <p:spPr>
          <a:xfrm>
            <a:off x="3763781" y="-16410"/>
            <a:ext cx="4722284" cy="116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3700"/>
            </a:pPr>
            <a:r>
              <a:rPr lang="en" sz="4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Globe IX (GIX)</a:t>
            </a:r>
            <a:endParaRPr sz="4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0" name="Google Shape;200;g1799d95b706_17_61"/>
          <p:cNvGraphicFramePr/>
          <p:nvPr/>
        </p:nvGraphicFramePr>
        <p:xfrm>
          <a:off x="119975" y="950073"/>
          <a:ext cx="11404600" cy="44086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26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58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3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IXP Name/s</a:t>
                      </a:r>
                      <a:endParaRPr sz="3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GIX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GIX Cebu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GIX Davao / Quezon City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Location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Makati, Philippines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Cebu, Philippines 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Davao &amp; Quezon City, Ph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Point of Presence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Globe MK2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Globe CB1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Globe DV1 &amp; QC2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of connected ASNs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Ongoing TBD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Ongoing TBD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Peak Traffic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64Gbps+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Ongoing TBD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Ongoing TBD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5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Route Server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Ongoing TBD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Ongoing TBD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1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Peeringdb / IXPdb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https://www.peeringdb.com/ix/317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https://www.peeringdb.com/ix/3589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867" marB="121867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1" name="Google Shape;201;g1799d95b706_17_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6365" y="38380"/>
            <a:ext cx="2307167" cy="848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799d95b706_17_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96267" y="5370801"/>
            <a:ext cx="1356100" cy="12950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03" name="Google Shape;203;g1799d95b706_17_61"/>
          <p:cNvSpPr txBox="1"/>
          <p:nvPr/>
        </p:nvSpPr>
        <p:spPr>
          <a:xfrm>
            <a:off x="3952900" y="5668485"/>
            <a:ext cx="2659600" cy="92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>
              <a:buClr>
                <a:srgbClr val="000000"/>
              </a:buClr>
              <a:buSzPts val="1100"/>
            </a:pPr>
            <a:r>
              <a:rPr lang="en" sz="14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 Atienza</a:t>
            </a:r>
            <a:endParaRPr sz="17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buClr>
                <a:srgbClr val="000000"/>
              </a:buClr>
              <a:buSzPts val="1100"/>
            </a:pPr>
            <a:r>
              <a:rPr lang="en" sz="1467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vbatienza@globe.com.ph</a:t>
            </a:r>
            <a:endParaRPr sz="14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  <a:buSzPts val="1100"/>
            </a:pPr>
            <a:r>
              <a:rPr lang="en" sz="1467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peering@globe.com.ph</a:t>
            </a:r>
            <a:endParaRPr sz="14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1799d95b706_17_61"/>
          <p:cNvSpPr txBox="1"/>
          <p:nvPr/>
        </p:nvSpPr>
        <p:spPr>
          <a:xfrm rot="-1304014">
            <a:off x="7343875" y="1627445"/>
            <a:ext cx="2697339" cy="116743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FF0000"/>
              </a:buClr>
              <a:buSzPts val="3700"/>
            </a:pPr>
            <a:r>
              <a:rPr lang="en" sz="49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  <a:endParaRPr sz="49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g1799d95b706_17_79"/>
          <p:cNvGraphicFramePr/>
          <p:nvPr/>
        </p:nvGraphicFramePr>
        <p:xfrm>
          <a:off x="923133" y="1494237"/>
          <a:ext cx="9733000" cy="3149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1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4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" sz="3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Center</a:t>
                      </a:r>
                      <a:endParaRPr sz="3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" sz="27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&lt;name1&gt;</a:t>
                      </a:r>
                      <a:endParaRPr sz="27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" sz="27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&lt;name2&gt;</a:t>
                      </a:r>
                      <a:endParaRPr sz="27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Location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&lt;City, Country&gt;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&lt;City, Country&gt;</a:t>
                      </a:r>
                      <a:endParaRPr sz="2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IXP Presence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&lt;IXPs&gt;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&lt;IXPs&gt;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1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Colocators: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ASN presence </a:t>
                      </a:r>
                      <a:endParaRPr sz="17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&lt;Colocator count&gt;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&lt;Colocator count&gt;</a:t>
                      </a:r>
                      <a:endParaRPr sz="2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Peeringdb</a:t>
                      </a:r>
                      <a:endParaRPr sz="17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&lt;https://www.peeringdb.com/fac/xxx&gt;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&lt;https://www.peeringdb.com/fac/xxx&gt;</a:t>
                      </a:r>
                      <a:endParaRPr sz="2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0" name="Google Shape;210;g1799d95b706_17_79"/>
          <p:cNvSpPr txBox="1"/>
          <p:nvPr/>
        </p:nvSpPr>
        <p:spPr>
          <a:xfrm>
            <a:off x="8497764" y="97811"/>
            <a:ext cx="3477936" cy="1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351C75"/>
              </a:buClr>
              <a:buSzPts val="2800"/>
            </a:pPr>
            <a:r>
              <a:rPr lang="en" sz="3733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&lt;Company logo&gt;</a:t>
            </a:r>
            <a:endParaRPr sz="3733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1799d95b706_17_79"/>
          <p:cNvSpPr txBox="1"/>
          <p:nvPr/>
        </p:nvSpPr>
        <p:spPr>
          <a:xfrm>
            <a:off x="3706415" y="5254991"/>
            <a:ext cx="2389600" cy="77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>
              <a:buClr>
                <a:srgbClr val="000000"/>
              </a:buClr>
              <a:buSzPts val="1300"/>
            </a:pPr>
            <a:r>
              <a:rPr lang="en" sz="17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 Person/s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rgbClr val="000000"/>
              </a:buClr>
              <a:buSzPts val="1300"/>
            </a:pPr>
            <a:r>
              <a:rPr lang="en" sz="17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 information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799d95b706_17_79"/>
          <p:cNvSpPr txBox="1"/>
          <p:nvPr/>
        </p:nvSpPr>
        <p:spPr>
          <a:xfrm>
            <a:off x="4079200" y="557881"/>
            <a:ext cx="4722800" cy="1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3700"/>
            </a:pPr>
            <a:r>
              <a:rPr lang="en" sz="49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&lt;Company&gt;</a:t>
            </a:r>
            <a:endParaRPr sz="493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1799d95b706_17_79"/>
          <p:cNvSpPr/>
          <p:nvPr/>
        </p:nvSpPr>
        <p:spPr>
          <a:xfrm>
            <a:off x="6207100" y="4932200"/>
            <a:ext cx="1973200" cy="1628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1800"/>
            </a:pP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optional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2"/>
              </a:buClr>
              <a:buSzPts val="1800"/>
            </a:pP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799d95b706_17_79"/>
          <p:cNvSpPr txBox="1"/>
          <p:nvPr/>
        </p:nvSpPr>
        <p:spPr>
          <a:xfrm rot="-596">
            <a:off x="-115" y="-15"/>
            <a:ext cx="2306400" cy="5332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" sz="21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CENTER</a:t>
            </a:r>
            <a:endParaRPr sz="21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799d95b706_17_89"/>
          <p:cNvSpPr txBox="1"/>
          <p:nvPr/>
        </p:nvSpPr>
        <p:spPr>
          <a:xfrm>
            <a:off x="3003453" y="466764"/>
            <a:ext cx="59984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3200"/>
            </a:pPr>
            <a:r>
              <a:rPr lang="en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Globe Telecom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1799d95b706_17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7167" y="258500"/>
            <a:ext cx="2306232" cy="84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1799d95b706_17_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3234" y="4992767"/>
            <a:ext cx="1694468" cy="16177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22" name="Google Shape;222;g1799d95b706_17_89"/>
          <p:cNvSpPr txBox="1"/>
          <p:nvPr/>
        </p:nvSpPr>
        <p:spPr>
          <a:xfrm>
            <a:off x="3625408" y="5253844"/>
            <a:ext cx="2583200" cy="97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2400" rIns="121900" bIns="60933" anchor="t" anchorCtr="0">
            <a:spAutoFit/>
          </a:bodyPr>
          <a:lstStyle/>
          <a:p>
            <a:pPr algn="r">
              <a:spcBef>
                <a:spcPts val="133"/>
              </a:spcBef>
              <a:buClr>
                <a:srgbClr val="000000"/>
              </a:buClr>
              <a:buSzPts val="1300"/>
            </a:pPr>
            <a:r>
              <a:rPr lang="en" sz="1733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Achie Atienza</a:t>
            </a:r>
            <a:endParaRPr sz="1733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133"/>
              </a:spcBef>
              <a:buClr>
                <a:srgbClr val="0070C0"/>
              </a:buClr>
              <a:buSzPts val="1300"/>
            </a:pPr>
            <a:r>
              <a:rPr lang="en" sz="17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vbatienza@globe.com.ph</a:t>
            </a:r>
            <a:endParaRPr sz="1733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133"/>
              </a:spcBef>
              <a:spcAft>
                <a:spcPts val="133"/>
              </a:spcAft>
              <a:buClr>
                <a:srgbClr val="0070C0"/>
              </a:buClr>
              <a:buSzPts val="1300"/>
            </a:pPr>
            <a:r>
              <a:rPr lang="en" sz="1733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peering@globe.com.ph</a:t>
            </a:r>
            <a:r>
              <a:rPr lang="en" sz="17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3" name="Google Shape;223;g1799d95b706_17_89"/>
          <p:cNvGraphicFramePr/>
          <p:nvPr/>
        </p:nvGraphicFramePr>
        <p:xfrm>
          <a:off x="304705" y="1410137"/>
          <a:ext cx="11211600" cy="34948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9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9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82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Data Center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Globe MK2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Globe CB1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Globe DV1 </a:t>
                      </a:r>
                      <a:endParaRPr sz="17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chemeClr val="dk1"/>
                          </a:solidFill>
                        </a:rPr>
                        <a:t>Globe QC2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Makati, Philippines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Cebu, Philippines</a:t>
                      </a:r>
                      <a:endParaRPr sz="17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Davao</a:t>
                      </a:r>
                      <a:r>
                        <a:rPr lang="en" sz="1700" u="none" strike="noStrike" cap="none"/>
                        <a:t>, </a:t>
                      </a:r>
                      <a:r>
                        <a:rPr lang="en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Philippines</a:t>
                      </a:r>
                      <a:endParaRPr sz="17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Quezon City,Philippines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1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IXP </a:t>
                      </a:r>
                      <a:r>
                        <a:rPr lang="en" sz="1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r>
                        <a:rPr lang="en" sz="17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resence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GIX, PhOpenIX, GETAFIX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GIX 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GIX (</a:t>
                      </a:r>
                      <a:r>
                        <a:rPr lang="en" sz="1700" u="none" strike="noStrike" cap="none"/>
                        <a:t>soon)</a:t>
                      </a:r>
                      <a:endParaRPr sz="17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GIX (soon)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Colocators: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ASN presence </a:t>
                      </a:r>
                      <a:endParaRPr sz="17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700" u="none" strike="noStrike" cap="none"/>
                        <a:t>10</a:t>
                      </a:r>
                      <a:endParaRPr sz="17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(ongoing update)</a:t>
                      </a:r>
                      <a:endParaRPr sz="17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7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(ongoing update)</a:t>
                      </a:r>
                      <a:endParaRPr sz="17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 u="none" strike="noStrike" cap="none"/>
                        <a:t>1 </a:t>
                      </a:r>
                      <a:endParaRPr sz="17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(ongoing update)</a:t>
                      </a:r>
                      <a:endParaRPr sz="17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(ongoing update)</a:t>
                      </a:r>
                      <a:endParaRPr sz="1700" u="none" strike="noStrike" cap="none"/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Peeringdb</a:t>
                      </a:r>
                      <a:endParaRPr sz="17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/>
                        </a:rPr>
                        <a:t>https://www.peeringdb.com/fac/10852</a:t>
                      </a:r>
                      <a:endParaRPr sz="1300" u="none" strike="noStrike" cap="none"/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3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7"/>
                        </a:rPr>
                        <a:t>https://www.peeringdb.com/fac/10853</a:t>
                      </a:r>
                      <a:endParaRPr sz="1300" u="none" strike="noStrike" cap="none"/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sng" strike="noStrike" cap="none">
                          <a:solidFill>
                            <a:schemeClr val="hlink"/>
                          </a:solidFill>
                          <a:hlinkClick r:id="rId8"/>
                        </a:rPr>
                        <a:t>https://www.peeringdb.com/fac/11634</a:t>
                      </a:r>
                      <a:endParaRPr sz="1300" u="none" strike="noStrike" cap="none"/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sng" strike="noStrike" cap="none">
                          <a:solidFill>
                            <a:schemeClr val="hlink"/>
                          </a:solidFill>
                          <a:hlinkClick r:id="rId9"/>
                        </a:rPr>
                        <a:t>https://www.peeringdb.com/fac/11118</a:t>
                      </a:r>
                      <a:endParaRPr sz="13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4" name="Google Shape;224;g1799d95b706_17_89"/>
          <p:cNvSpPr txBox="1"/>
          <p:nvPr/>
        </p:nvSpPr>
        <p:spPr>
          <a:xfrm rot="-596">
            <a:off x="-68" y="-15"/>
            <a:ext cx="2306400" cy="5332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" sz="21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CENTER</a:t>
            </a:r>
            <a:endParaRPr sz="21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1799d95b706_17_89"/>
          <p:cNvSpPr txBox="1"/>
          <p:nvPr/>
        </p:nvSpPr>
        <p:spPr>
          <a:xfrm rot="-1304014">
            <a:off x="7343875" y="1627445"/>
            <a:ext cx="2697339" cy="116743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FF0000"/>
              </a:buClr>
              <a:buSzPts val="3700"/>
            </a:pPr>
            <a:r>
              <a:rPr lang="en" sz="49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  <a:endParaRPr sz="49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Google Shape;230;g1908786536f_0_28"/>
          <p:cNvGraphicFramePr/>
          <p:nvPr/>
        </p:nvGraphicFramePr>
        <p:xfrm>
          <a:off x="844772" y="1308537"/>
          <a:ext cx="10691034" cy="31566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40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5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2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chemeClr val="dk1"/>
                          </a:solidFill>
                        </a:rPr>
                        <a:t>City/Country 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&lt;City, Country&gt;</a:t>
                      </a:r>
                      <a:endParaRPr sz="1700" b="1" u="none" strike="noStrike" cap="none"/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&lt;City, Country&gt;</a:t>
                      </a:r>
                      <a:endParaRPr sz="1700" b="1" u="none" strike="noStrike" cap="none"/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chemeClr val="dk1"/>
                          </a:solidFill>
                        </a:rPr>
                        <a:t>Facility Presence</a:t>
                      </a:r>
                      <a:endParaRPr sz="1700" b="1" u="none" strike="noStrike" cap="none"/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 u="none" strike="noStrike" cap="none"/>
                        <a:t>&lt;DC locations&gt;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&lt;DC locations&gt;</a:t>
                      </a:r>
                      <a:endParaRPr sz="17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/>
                        <a:t>Facility Type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&lt;DWDM, Dark Fiber, etc&gt;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&lt;DWDM, Dark Fiber, etc&gt;</a:t>
                      </a:r>
                      <a:endParaRPr sz="1700" u="none" strike="noStrike" cap="none"/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6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/>
                        <a:t>Bandwidth Options</a:t>
                      </a:r>
                      <a:endParaRPr sz="17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&lt;xbps range&gt;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&lt;xbps range&gt;</a:t>
                      </a:r>
                      <a:endParaRPr sz="1700" u="none" strike="noStrike" cap="none"/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>
                          <a:solidFill>
                            <a:schemeClr val="dk1"/>
                          </a:solidFill>
                        </a:rPr>
                        <a:t>Subsea Cables</a:t>
                      </a:r>
                      <a:endParaRPr sz="1700" b="1" u="none" strike="noStrike" cap="none"/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</a:rPr>
                        <a:t>&lt;subsea cables - owned capacities&gt;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</a:rPr>
                        <a:t>&lt;subsea cables - owned capacities&gt;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2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/>
                        <a:t>Website</a:t>
                      </a:r>
                      <a:endParaRPr sz="17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strike="noStrike" cap="none">
                          <a:solidFill>
                            <a:schemeClr val="dk1"/>
                          </a:solidFill>
                        </a:rPr>
                        <a:t>&lt;reference website&gt;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strike="noStrike" cap="none">
                          <a:solidFill>
                            <a:schemeClr val="dk1"/>
                          </a:solidFill>
                        </a:rPr>
                        <a:t>&lt;reference website&gt;</a:t>
                      </a:r>
                      <a:endParaRPr sz="13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1" name="Google Shape;231;g1908786536f_0_28"/>
          <p:cNvSpPr txBox="1"/>
          <p:nvPr/>
        </p:nvSpPr>
        <p:spPr>
          <a:xfrm rot="-677">
            <a:off x="-52" y="0"/>
            <a:ext cx="2032000" cy="533200"/>
          </a:xfrm>
          <a:prstGeom prst="rect">
            <a:avLst/>
          </a:prstGeom>
          <a:solidFill>
            <a:srgbClr val="98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" sz="21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endParaRPr sz="21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1908786536f_0_28"/>
          <p:cNvSpPr txBox="1"/>
          <p:nvPr/>
        </p:nvSpPr>
        <p:spPr>
          <a:xfrm rot="-1304014">
            <a:off x="7343875" y="1627445"/>
            <a:ext cx="2697339" cy="116743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FF0000"/>
              </a:buClr>
              <a:buSzPts val="3700"/>
            </a:pPr>
            <a:r>
              <a:rPr lang="en" sz="49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  <a:endParaRPr sz="49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1908786536f_0_28"/>
          <p:cNvSpPr txBox="1"/>
          <p:nvPr/>
        </p:nvSpPr>
        <p:spPr>
          <a:xfrm>
            <a:off x="3625408" y="5253845"/>
            <a:ext cx="2583200" cy="65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2400" rIns="121900" bIns="60933" anchor="t" anchorCtr="0">
            <a:spAutoFit/>
          </a:bodyPr>
          <a:lstStyle/>
          <a:p>
            <a:pPr algn="r">
              <a:buClr>
                <a:schemeClr val="dk1"/>
              </a:buClr>
              <a:buSzPts val="1300"/>
            </a:pPr>
            <a:r>
              <a:rPr lang="en" sz="17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Person/s</a:t>
            </a:r>
            <a:endParaRPr sz="17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buClr>
                <a:schemeClr val="dk1"/>
              </a:buClr>
              <a:buSzPts val="1300"/>
            </a:pPr>
            <a:r>
              <a:rPr lang="en" sz="17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information</a:t>
            </a:r>
            <a:endParaRPr sz="1733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1908786536f_0_28"/>
          <p:cNvSpPr txBox="1"/>
          <p:nvPr/>
        </p:nvSpPr>
        <p:spPr>
          <a:xfrm>
            <a:off x="8497764" y="97811"/>
            <a:ext cx="3478000" cy="1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351C75"/>
              </a:buClr>
              <a:buSzPts val="2800"/>
            </a:pPr>
            <a:r>
              <a:rPr lang="en" sz="3733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&lt;Company logo&gt;</a:t>
            </a:r>
            <a:endParaRPr sz="3733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1908786536f_0_28"/>
          <p:cNvSpPr txBox="1"/>
          <p:nvPr/>
        </p:nvSpPr>
        <p:spPr>
          <a:xfrm>
            <a:off x="4079200" y="557871"/>
            <a:ext cx="4722800" cy="8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3700"/>
            </a:pPr>
            <a:r>
              <a:rPr lang="en" sz="49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&lt;Company&gt;</a:t>
            </a:r>
            <a:endParaRPr sz="493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1908786536f_0_28"/>
          <p:cNvSpPr/>
          <p:nvPr/>
        </p:nvSpPr>
        <p:spPr>
          <a:xfrm>
            <a:off x="6410300" y="5135400"/>
            <a:ext cx="1973200" cy="1628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1800"/>
            </a:pP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optional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2"/>
              </a:buClr>
              <a:buSzPts val="1800"/>
            </a:pP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8c169bfb08_0_41"/>
          <p:cNvSpPr txBox="1"/>
          <p:nvPr/>
        </p:nvSpPr>
        <p:spPr>
          <a:xfrm>
            <a:off x="3003453" y="466764"/>
            <a:ext cx="59984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3200"/>
            </a:pPr>
            <a:r>
              <a:rPr lang="en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Globe Telecom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g18c169bfb08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7167" y="258500"/>
            <a:ext cx="2306232" cy="8494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3" name="Google Shape;243;g18c169bfb08_0_41"/>
          <p:cNvGraphicFramePr/>
          <p:nvPr/>
        </p:nvGraphicFramePr>
        <p:xfrm>
          <a:off x="648805" y="1308537"/>
          <a:ext cx="10729433" cy="337906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1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2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9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chemeClr val="dk1"/>
                          </a:solidFill>
                        </a:rPr>
                        <a:t>City/Country 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Metro Manila, Philippines</a:t>
                      </a:r>
                      <a:endParaRPr sz="1700" b="1" u="none" strike="noStrike" cap="none"/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Cebu &amp; Davao, Philippines</a:t>
                      </a:r>
                      <a:endParaRPr sz="1700" b="1" u="none" strike="noStrike" cap="none"/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0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chemeClr val="dk1"/>
                          </a:solidFill>
                        </a:rPr>
                        <a:t>Facility Presence</a:t>
                      </a:r>
                      <a:endParaRPr sz="1700" b="1" u="none" strike="noStrike" cap="none"/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 u="none" strike="noStrike" cap="none"/>
                        <a:t>Globe, PLDT, ETPI, TIM, DOST-ASTI, DCs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Globe, PLDT DCs</a:t>
                      </a:r>
                      <a:endParaRPr sz="17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/>
                        <a:t>Facility Type</a:t>
                      </a:r>
                      <a:endParaRPr sz="17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DWDM, Dark Fiber</a:t>
                      </a: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(per requirement basis) 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DWDM, Dark Fiber</a:t>
                      </a: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(per requirement basis) </a:t>
                      </a:r>
                      <a:endParaRPr sz="1500" u="none" strike="noStrike" cap="none"/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1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/>
                        <a:t>Bandwidth Options</a:t>
                      </a:r>
                      <a:endParaRPr sz="17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Sub 1Mbps, 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1Mbps - n x 100Gbps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Sub 1Mbps, 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dk1"/>
                          </a:solidFill>
                        </a:rPr>
                        <a:t>1Mbps - n x 100Gbps</a:t>
                      </a:r>
                      <a:endParaRPr sz="1700" u="none" strike="noStrike" cap="none"/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5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chemeClr val="dk1"/>
                          </a:solidFill>
                        </a:rPr>
                        <a:t>Subsea Cables</a:t>
                      </a:r>
                      <a:endParaRPr sz="1700" b="1"/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</a:rPr>
                        <a:t>APCN2, C2C, EAC, SJC, TGN-IA 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</a:rPr>
                        <a:t>SEA-US (Davao)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2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700" b="1" u="none" strike="noStrike" cap="none"/>
                        <a:t>Website</a:t>
                      </a:r>
                      <a:endParaRPr sz="17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strike="noStrike" cap="none">
                          <a:solidFill>
                            <a:schemeClr val="dk1"/>
                          </a:solidFill>
                        </a:rPr>
                        <a:t>https://www.globe.com.ph/business.html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strike="noStrike" cap="none">
                          <a:solidFill>
                            <a:schemeClr val="dk1"/>
                          </a:solidFill>
                        </a:rPr>
                        <a:t>https://www.globe.com.ph/business.html</a:t>
                      </a:r>
                      <a:endParaRPr sz="13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4" name="Google Shape;244;g18c169bfb08_0_41"/>
          <p:cNvSpPr txBox="1"/>
          <p:nvPr/>
        </p:nvSpPr>
        <p:spPr>
          <a:xfrm rot="-677">
            <a:off x="-104" y="0"/>
            <a:ext cx="2032000" cy="533200"/>
          </a:xfrm>
          <a:prstGeom prst="rect">
            <a:avLst/>
          </a:prstGeom>
          <a:solidFill>
            <a:srgbClr val="98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" sz="21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endParaRPr sz="21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18c169bfb08_0_41"/>
          <p:cNvSpPr txBox="1"/>
          <p:nvPr/>
        </p:nvSpPr>
        <p:spPr>
          <a:xfrm rot="-1304014">
            <a:off x="7385731" y="1780223"/>
            <a:ext cx="2697339" cy="116743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FF0000"/>
              </a:buClr>
              <a:buSzPts val="3700"/>
            </a:pPr>
            <a:r>
              <a:rPr lang="en" sz="49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  <a:endParaRPr sz="49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18c169bfb08_0_41"/>
          <p:cNvSpPr txBox="1"/>
          <p:nvPr/>
        </p:nvSpPr>
        <p:spPr>
          <a:xfrm>
            <a:off x="3625408" y="5253844"/>
            <a:ext cx="2583200" cy="97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2400" rIns="121900" bIns="60933" anchor="t" anchorCtr="0">
            <a:spAutoFit/>
          </a:bodyPr>
          <a:lstStyle/>
          <a:p>
            <a:pPr algn="r">
              <a:spcBef>
                <a:spcPts val="133"/>
              </a:spcBef>
              <a:buClr>
                <a:srgbClr val="000000"/>
              </a:buClr>
              <a:buSzPts val="1300"/>
            </a:pPr>
            <a:r>
              <a:rPr lang="en" sz="1733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Achie Atienza</a:t>
            </a:r>
            <a:endParaRPr sz="1733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133"/>
              </a:spcBef>
              <a:buClr>
                <a:srgbClr val="0070C0"/>
              </a:buClr>
              <a:buSzPts val="1300"/>
            </a:pPr>
            <a:r>
              <a:rPr lang="en" sz="17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vbatienza@globe.com.ph</a:t>
            </a:r>
            <a:endParaRPr sz="1733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133"/>
              </a:spcBef>
              <a:spcAft>
                <a:spcPts val="133"/>
              </a:spcAft>
              <a:buClr>
                <a:srgbClr val="0070C0"/>
              </a:buClr>
              <a:buSzPts val="1300"/>
            </a:pPr>
            <a:r>
              <a:rPr lang="en" sz="1733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peering@globe.com.ph</a:t>
            </a:r>
            <a:r>
              <a:rPr lang="en" sz="17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g18c169bfb08_0_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3234" y="4992767"/>
            <a:ext cx="1694468" cy="16177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799d95b706_17_4"/>
          <p:cNvSpPr txBox="1"/>
          <p:nvPr/>
        </p:nvSpPr>
        <p:spPr>
          <a:xfrm>
            <a:off x="908167" y="517033"/>
            <a:ext cx="10654000" cy="1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351C75"/>
              </a:buClr>
              <a:buSzPts val="4900"/>
            </a:pPr>
            <a:r>
              <a:rPr lang="en" sz="6533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What are “</a:t>
            </a:r>
            <a:r>
              <a:rPr lang="en" sz="6533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Peering Personals”</a:t>
            </a:r>
            <a:r>
              <a:rPr lang="en" sz="6533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653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2800"/>
            </a:pPr>
            <a:endParaRPr sz="373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598" algn="ctr">
              <a:buClr>
                <a:srgbClr val="351C75"/>
              </a:buClr>
              <a:buSzPts val="2400"/>
            </a:pPr>
            <a:r>
              <a:rPr lang="en" sz="3733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Chance for everyone to introduce their networks </a:t>
            </a:r>
            <a:r>
              <a:rPr lang="en" sz="3733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</a:t>
            </a:r>
            <a:endParaRPr sz="3733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2800"/>
            </a:pPr>
            <a:endParaRPr sz="3733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2800"/>
            </a:pPr>
            <a:r>
              <a:rPr lang="en" sz="37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community gets a chance to build a better connected Internet …</a:t>
            </a:r>
            <a:endParaRPr sz="373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2800"/>
            </a:pPr>
            <a:endParaRPr sz="3733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algn="ctr">
              <a:buClr>
                <a:srgbClr val="351C75"/>
              </a:buClr>
              <a:buSzPts val="2800"/>
            </a:pPr>
            <a:r>
              <a:rPr lang="en" sz="3733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“One Peering session at a time!”</a:t>
            </a:r>
            <a:endParaRPr sz="3733" b="1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2800"/>
            </a:pPr>
            <a:endParaRPr sz="3733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2400"/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799d95b706_17_8"/>
          <p:cNvSpPr txBox="1"/>
          <p:nvPr/>
        </p:nvSpPr>
        <p:spPr>
          <a:xfrm>
            <a:off x="342133" y="258767"/>
            <a:ext cx="11439200" cy="5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351C75"/>
              </a:buClr>
              <a:buSzPts val="3700"/>
            </a:pPr>
            <a:r>
              <a:rPr lang="en" sz="4267" u="sng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How to prepare your</a:t>
            </a:r>
            <a:r>
              <a:rPr lang="en" sz="4267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4267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Peering Personals</a:t>
            </a:r>
            <a:r>
              <a:rPr lang="en" sz="4267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slide/s </a:t>
            </a:r>
            <a:r>
              <a:rPr lang="en" sz="4267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</a:t>
            </a:r>
            <a:endParaRPr sz="4267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600"/>
            </a:pPr>
            <a:endParaRPr sz="2133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0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1. Select your template/s based on your category, </a:t>
            </a:r>
            <a:r>
              <a:rPr lang="en" sz="2000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eg</a:t>
            </a:r>
            <a:r>
              <a:rPr lang="en" sz="20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ISP/OTT/CDN/Research/IXP/DC/transport</a:t>
            </a:r>
            <a:endParaRPr sz="2000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0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2. Fill-up the details (refer to examples) and save as</a:t>
            </a:r>
            <a:endParaRPr sz="2000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0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   Filename format: Peering personal_&lt;ISP/OTT/CDN/Research/IXP/DC name&gt;_&lt;ASN or category&gt;.pptx</a:t>
            </a:r>
            <a:endParaRPr sz="2000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0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   Example: Peering personal_Globe_4775.pptx</a:t>
            </a:r>
            <a:endParaRPr sz="2000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0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                     Peering </a:t>
            </a:r>
            <a:r>
              <a:rPr lang="en" sz="2000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personal_GIX_IXP.pptx</a:t>
            </a:r>
            <a:endParaRPr sz="2000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0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                     Peering </a:t>
            </a:r>
            <a:r>
              <a:rPr lang="en" sz="2000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personal_Globe_DC.pptx</a:t>
            </a:r>
            <a:endParaRPr sz="2000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0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                     Peering </a:t>
            </a:r>
            <a:r>
              <a:rPr lang="en" sz="2000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personal_Globe_Transport.pptx</a:t>
            </a:r>
            <a:endParaRPr sz="2000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0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                     Peering </a:t>
            </a:r>
            <a:r>
              <a:rPr lang="en" sz="2000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personal_Globe.pptx</a:t>
            </a:r>
            <a:r>
              <a:rPr lang="en" sz="20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(if for multiple templates)</a:t>
            </a:r>
            <a:endParaRPr sz="2000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0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3. Submit at the Call For Papers (CFP) link : </a:t>
            </a: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(https://</a:t>
            </a:r>
            <a:r>
              <a:rPr lang="en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papers.sanog.org</a:t>
            </a: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/user/</a:t>
            </a:r>
            <a:r>
              <a:rPr lang="en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login.php?event</a:t>
            </a: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=173)</a:t>
            </a: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0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4. Wait for the confirmation from the Program Committee (PC), if approved </a:t>
            </a:r>
            <a:r>
              <a:rPr lang="en" sz="20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</a:t>
            </a:r>
            <a:endParaRPr sz="2000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600"/>
            </a:pPr>
            <a:endParaRPr sz="2000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0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Notes: </a:t>
            </a:r>
            <a:endParaRPr sz="2000" b="1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0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	Presentation(talk) time is limited to “One(1) minute” only </a:t>
            </a:r>
            <a:endParaRPr sz="2000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0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	No Online Peering Personals</a:t>
            </a:r>
            <a:endParaRPr sz="2000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600"/>
            </a:pPr>
            <a:endParaRPr sz="2133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600"/>
            </a:pPr>
            <a:endParaRPr sz="2133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a3b4831653_0_0"/>
          <p:cNvSpPr txBox="1"/>
          <p:nvPr/>
        </p:nvSpPr>
        <p:spPr>
          <a:xfrm>
            <a:off x="342133" y="258767"/>
            <a:ext cx="11439200" cy="48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351C75"/>
              </a:buClr>
              <a:buSzPts val="3700"/>
            </a:pPr>
            <a:r>
              <a:rPr lang="en" sz="4267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Peering Personals</a:t>
            </a:r>
            <a:r>
              <a:rPr lang="en" sz="4267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Template guide </a:t>
            </a:r>
            <a:r>
              <a:rPr lang="en" sz="4267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</a:t>
            </a:r>
            <a:endParaRPr sz="4267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600"/>
            </a:pPr>
            <a:endParaRPr sz="2133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133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1. ISP/OTT/CDN/Research; WHO to Peer</a:t>
            </a:r>
            <a:endParaRPr sz="2133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133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" sz="2267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Basic information of Network Operators to establish peering ( ASN, Policy, location, </a:t>
            </a:r>
            <a:r>
              <a:rPr lang="en" sz="2267" dirty="0" err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" sz="2267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67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133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133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133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2. Internet </a:t>
            </a:r>
            <a:r>
              <a:rPr lang="en" sz="2133" dirty="0" err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eXchange</a:t>
            </a:r>
            <a:r>
              <a:rPr lang="en" sz="2133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Point(IXP); WHERE to Peer</a:t>
            </a:r>
            <a:endParaRPr sz="2133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133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" sz="2267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IXP information (name, location, peers, </a:t>
            </a:r>
            <a:r>
              <a:rPr lang="en" sz="2267" dirty="0" err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" sz="2267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) as reference to peering</a:t>
            </a:r>
            <a:endParaRPr sz="2133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endParaRPr sz="2133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133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3. Data Center(DC); WHERE (location) to peer</a:t>
            </a:r>
            <a:endParaRPr sz="2133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133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" sz="2133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DC  information(name, location, </a:t>
            </a:r>
            <a:r>
              <a:rPr lang="en" sz="2133" dirty="0" err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" sz="2133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) that hosts Peers, IXPs and transport providers</a:t>
            </a:r>
            <a:endParaRPr sz="2133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endParaRPr sz="2133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133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4. Transport; HOW to get there</a:t>
            </a:r>
            <a:endParaRPr sz="2133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351C75"/>
              </a:buClr>
              <a:buSzPts val="1600"/>
            </a:pPr>
            <a:r>
              <a:rPr lang="en" sz="2133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" sz="2133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Network information to enable physical connectivity to Peers, IXPs and DCs to establish peering</a:t>
            </a:r>
            <a:endParaRPr sz="2133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600"/>
            </a:pPr>
            <a:endParaRPr sz="2133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a3b4831653_0_0"/>
          <p:cNvSpPr txBox="1"/>
          <p:nvPr/>
        </p:nvSpPr>
        <p:spPr>
          <a:xfrm>
            <a:off x="4925145" y="5289174"/>
            <a:ext cx="32748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Peering Connectivity reference</a:t>
            </a:r>
            <a:endParaRPr sz="1333" dirty="0"/>
          </a:p>
        </p:txBody>
      </p:sp>
      <p:grpSp>
        <p:nvGrpSpPr>
          <p:cNvPr id="127" name="Google Shape;127;g1a3b4831653_0_0"/>
          <p:cNvGrpSpPr/>
          <p:nvPr/>
        </p:nvGrpSpPr>
        <p:grpSpPr>
          <a:xfrm>
            <a:off x="4707428" y="5654272"/>
            <a:ext cx="3903567" cy="1119768"/>
            <a:chOff x="2299775" y="4112325"/>
            <a:chExt cx="2927675" cy="839826"/>
          </a:xfrm>
        </p:grpSpPr>
        <p:cxnSp>
          <p:nvCxnSpPr>
            <p:cNvPr id="128" name="Google Shape;128;g1a3b4831653_0_0"/>
            <p:cNvCxnSpPr/>
            <p:nvPr/>
          </p:nvCxnSpPr>
          <p:spPr>
            <a:xfrm>
              <a:off x="2537975" y="4441400"/>
              <a:ext cx="1928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9" name="Google Shape;129;g1a3b4831653_0_0"/>
            <p:cNvSpPr/>
            <p:nvPr/>
          </p:nvSpPr>
          <p:spPr>
            <a:xfrm>
              <a:off x="4466675" y="4188513"/>
              <a:ext cx="402900" cy="505775"/>
            </a:xfrm>
            <a:prstGeom prst="flowChartProcess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30;g1a3b4831653_0_0"/>
            <p:cNvSpPr/>
            <p:nvPr/>
          </p:nvSpPr>
          <p:spPr>
            <a:xfrm>
              <a:off x="2299775" y="4299959"/>
              <a:ext cx="238200" cy="282900"/>
            </a:xfrm>
            <a:prstGeom prst="smileyFace">
              <a:avLst>
                <a:gd name="adj" fmla="val 4653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131;g1a3b4831653_0_0"/>
            <p:cNvSpPr/>
            <p:nvPr/>
          </p:nvSpPr>
          <p:spPr>
            <a:xfrm>
              <a:off x="4704825" y="4235625"/>
              <a:ext cx="291600" cy="1629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32;g1a3b4831653_0_0"/>
            <p:cNvSpPr txBox="1"/>
            <p:nvPr/>
          </p:nvSpPr>
          <p:spPr>
            <a:xfrm>
              <a:off x="4935850" y="4112325"/>
              <a:ext cx="291600" cy="369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6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333"/>
            </a:p>
          </p:txBody>
        </p:sp>
        <p:sp>
          <p:nvSpPr>
            <p:cNvPr id="133" name="Google Shape;133;g1a3b4831653_0_0"/>
            <p:cNvSpPr txBox="1"/>
            <p:nvPr/>
          </p:nvSpPr>
          <p:spPr>
            <a:xfrm>
              <a:off x="4644238" y="4398525"/>
              <a:ext cx="291600" cy="369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6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333"/>
            </a:p>
          </p:txBody>
        </p:sp>
        <p:sp>
          <p:nvSpPr>
            <p:cNvPr id="134" name="Google Shape;134;g1a3b4831653_0_0"/>
            <p:cNvSpPr txBox="1"/>
            <p:nvPr/>
          </p:nvSpPr>
          <p:spPr>
            <a:xfrm>
              <a:off x="3356513" y="4325000"/>
              <a:ext cx="291600" cy="369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6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333"/>
            </a:p>
          </p:txBody>
        </p:sp>
        <p:sp>
          <p:nvSpPr>
            <p:cNvPr id="135" name="Google Shape;135;g1a3b4831653_0_0"/>
            <p:cNvSpPr txBox="1"/>
            <p:nvPr/>
          </p:nvSpPr>
          <p:spPr>
            <a:xfrm>
              <a:off x="2463063" y="4398525"/>
              <a:ext cx="291600" cy="369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6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333"/>
            </a:p>
          </p:txBody>
        </p:sp>
        <p:sp>
          <p:nvSpPr>
            <p:cNvPr id="136" name="Google Shape;136;g1a3b4831653_0_0"/>
            <p:cNvSpPr/>
            <p:nvPr/>
          </p:nvSpPr>
          <p:spPr>
            <a:xfrm>
              <a:off x="4406050" y="4481634"/>
              <a:ext cx="238200" cy="282900"/>
            </a:xfrm>
            <a:prstGeom prst="smileyFace">
              <a:avLst>
                <a:gd name="adj" fmla="val 4653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137;g1a3b4831653_0_0"/>
            <p:cNvSpPr txBox="1"/>
            <p:nvPr/>
          </p:nvSpPr>
          <p:spPr>
            <a:xfrm>
              <a:off x="4522313" y="4582850"/>
              <a:ext cx="291600" cy="369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16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333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8c169bfb08_0_0"/>
          <p:cNvSpPr txBox="1"/>
          <p:nvPr/>
        </p:nvSpPr>
        <p:spPr>
          <a:xfrm>
            <a:off x="3610123" y="204797"/>
            <a:ext cx="4722800" cy="1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&lt;Company&gt;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3" name="Google Shape;143;g18c169bfb08_0_0"/>
          <p:cNvGraphicFramePr/>
          <p:nvPr/>
        </p:nvGraphicFramePr>
        <p:xfrm>
          <a:off x="427045" y="1067980"/>
          <a:ext cx="9516934" cy="47190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4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2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" sz="27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ASN</a:t>
                      </a:r>
                      <a:endParaRPr sz="27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&lt;XXX&gt;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Traffic Profile</a:t>
                      </a:r>
                      <a:endParaRPr sz="4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 / Eyeballs / Balanced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Traffic Volume</a:t>
                      </a:r>
                      <a:endParaRPr sz="4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&lt;xbps&gt;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9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Peering Policy</a:t>
                      </a:r>
                      <a:endParaRPr sz="4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 / Selective / Rest</a:t>
                      </a:r>
                      <a:r>
                        <a:rPr lang="en" sz="2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ictive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0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Peering Locations</a:t>
                      </a:r>
                      <a:endParaRPr sz="4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(IXP/ DC/Location) Indicate especially Asia and Oceana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9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Peeringdb Entry</a:t>
                      </a:r>
                      <a:endParaRPr sz="4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asxxx.peeringdb.com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0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Information</a:t>
                      </a:r>
                      <a:endParaRPr sz="4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&lt;name&gt;, email &lt;peering@domain.com&gt;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4" name="Google Shape;144;g18c169bfb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0504" y="3912634"/>
            <a:ext cx="1532395" cy="14629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145" name="Google Shape;145;g18c169bfb08_0_0"/>
          <p:cNvSpPr txBox="1"/>
          <p:nvPr/>
        </p:nvSpPr>
        <p:spPr>
          <a:xfrm rot="-677">
            <a:off x="-104" y="600"/>
            <a:ext cx="2031200" cy="532800"/>
          </a:xfrm>
          <a:prstGeom prst="rect">
            <a:avLst/>
          </a:prstGeom>
          <a:solidFill>
            <a:srgbClr val="9900FF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ISP/OTT/CDN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18c169bfb08_0_0"/>
          <p:cNvSpPr txBox="1"/>
          <p:nvPr/>
        </p:nvSpPr>
        <p:spPr>
          <a:xfrm>
            <a:off x="10544800" y="5356801"/>
            <a:ext cx="9556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8c169bfb08_0_0"/>
          <p:cNvSpPr/>
          <p:nvPr/>
        </p:nvSpPr>
        <p:spPr>
          <a:xfrm>
            <a:off x="10210433" y="3912633"/>
            <a:ext cx="1532400" cy="146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1800"/>
            </a:pP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optional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2"/>
              </a:buClr>
              <a:buSzPts val="1800"/>
            </a:pP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18c169bfb08_0_0"/>
          <p:cNvSpPr txBox="1"/>
          <p:nvPr/>
        </p:nvSpPr>
        <p:spPr>
          <a:xfrm>
            <a:off x="8883200" y="142167"/>
            <a:ext cx="4000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" sz="32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&lt;Company logo&gt;</a:t>
            </a:r>
            <a:endParaRPr sz="320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799d95b706_17_21"/>
          <p:cNvSpPr txBox="1"/>
          <p:nvPr/>
        </p:nvSpPr>
        <p:spPr>
          <a:xfrm>
            <a:off x="3610123" y="204797"/>
            <a:ext cx="4722800" cy="1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Globe Telecom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4" name="Google Shape;154;g1799d95b706_17_21"/>
          <p:cNvGraphicFramePr/>
          <p:nvPr/>
        </p:nvGraphicFramePr>
        <p:xfrm>
          <a:off x="427045" y="1067980"/>
          <a:ext cx="9516934" cy="47190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4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2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" sz="27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ASN</a:t>
                      </a:r>
                      <a:endParaRPr sz="27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" sz="27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4775 </a:t>
                      </a:r>
                      <a:endParaRPr sz="2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Traffic Profile</a:t>
                      </a:r>
                      <a:endParaRPr sz="4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Eyeballs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Traffic Volume</a:t>
                      </a:r>
                      <a:endParaRPr sz="4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6Tbps+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9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Peering Policy</a:t>
                      </a:r>
                      <a:endParaRPr sz="4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 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0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Peering Locations</a:t>
                      </a:r>
                      <a:endParaRPr sz="4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 locations : US, Asia(JPN, HKG, SNG, PHL)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EU (remote Peering)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9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Peeringdb Entry</a:t>
                      </a:r>
                      <a:endParaRPr sz="4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as4775.peeringdb.com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0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Information</a:t>
                      </a:r>
                      <a:endParaRPr sz="43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Achie Atienza</a:t>
                      </a: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</a:t>
                      </a:r>
                      <a:r>
                        <a:rPr lang="en" sz="2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vbatienza@globe.com.ph</a:t>
                      </a: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</a:t>
                      </a:r>
                      <a:r>
                        <a:rPr lang="en" sz="21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peering@globe.com.ph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5" name="Google Shape;155;g1799d95b706_17_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3559" y="200767"/>
            <a:ext cx="2168957" cy="7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799d95b706_17_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10504" y="3912634"/>
            <a:ext cx="1532395" cy="14629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157" name="Google Shape;157;g1799d95b706_17_21"/>
          <p:cNvSpPr txBox="1"/>
          <p:nvPr/>
        </p:nvSpPr>
        <p:spPr>
          <a:xfrm rot="-1304014">
            <a:off x="7343819" y="1627466"/>
            <a:ext cx="2697339" cy="116743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FF0000"/>
              </a:buClr>
              <a:buSzPts val="3700"/>
            </a:pPr>
            <a:r>
              <a:rPr lang="en" sz="49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  <a:endParaRPr sz="49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1799d95b706_17_21"/>
          <p:cNvSpPr txBox="1"/>
          <p:nvPr/>
        </p:nvSpPr>
        <p:spPr>
          <a:xfrm rot="-677">
            <a:off x="-52" y="600"/>
            <a:ext cx="2031200" cy="532800"/>
          </a:xfrm>
          <a:prstGeom prst="rect">
            <a:avLst/>
          </a:prstGeom>
          <a:solidFill>
            <a:srgbClr val="9900FF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ISP/OTT/CDN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1799d95b706_17_21"/>
          <p:cNvSpPr txBox="1"/>
          <p:nvPr/>
        </p:nvSpPr>
        <p:spPr>
          <a:xfrm>
            <a:off x="10544800" y="5356801"/>
            <a:ext cx="9556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Google Shape;164;g1799d95b706_17_42"/>
          <p:cNvGraphicFramePr/>
          <p:nvPr/>
        </p:nvGraphicFramePr>
        <p:xfrm>
          <a:off x="526723" y="1059205"/>
          <a:ext cx="9366766" cy="471954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30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6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2000"/>
                        <a:buFont typeface="Calibri"/>
                        <a:buNone/>
                      </a:pPr>
                      <a:r>
                        <a:rPr lang="en" sz="2700" b="1" u="none" strike="noStrike" cap="none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ASN</a:t>
                      </a:r>
                      <a:endParaRPr sz="2700" b="1" u="none" strike="noStrike" cap="none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&lt;XXX&gt;</a:t>
                      </a:r>
                      <a:endParaRPr sz="27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Traffic Profile</a:t>
                      </a:r>
                      <a:endParaRPr sz="2100" u="none" strike="noStrike" cap="none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Educational/Research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Traffic Volume</a:t>
                      </a:r>
                      <a:endParaRPr sz="2100" u="none" strike="noStrike" cap="none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&lt;xbps&gt;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Peering Policy</a:t>
                      </a:r>
                      <a:endParaRPr sz="2100" u="none" strike="noStrike" cap="none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 / Selective / Restrictive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Peering Locations</a:t>
                      </a:r>
                      <a:endParaRPr sz="2100" u="none" strike="noStrike" cap="none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(IXP/ DC/Location) Indicate especially Asia and Oceana</a:t>
                      </a:r>
                      <a:endParaRPr sz="1900" u="none" strike="noStrike" cap="none"/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Peeringdb Entry</a:t>
                      </a:r>
                      <a:endParaRPr sz="2100" u="none" strike="noStrike" cap="none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asxxx.peeringdb.com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Information</a:t>
                      </a:r>
                      <a:endParaRPr sz="2100" u="none" strike="noStrike" cap="none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&lt;name&gt;, email &lt;peering@domain.com&gt;</a:t>
                      </a:r>
                      <a:endParaRPr sz="1900" u="none" strike="noStrike" cap="none"/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5" name="Google Shape;165;g1799d95b706_17_42" descr="A person smiling for the camera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2934" y="3680668"/>
            <a:ext cx="1456833" cy="14568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166" name="Google Shape;166;g1799d95b706_17_42"/>
          <p:cNvSpPr txBox="1"/>
          <p:nvPr/>
        </p:nvSpPr>
        <p:spPr>
          <a:xfrm rot="-677">
            <a:off x="-52" y="0"/>
            <a:ext cx="2032000" cy="533200"/>
          </a:xfrm>
          <a:prstGeom prst="rect">
            <a:avLst/>
          </a:prstGeom>
          <a:solidFill>
            <a:srgbClr val="00B050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" sz="21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endParaRPr sz="21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799d95b706_17_42"/>
          <p:cNvSpPr txBox="1"/>
          <p:nvPr/>
        </p:nvSpPr>
        <p:spPr>
          <a:xfrm>
            <a:off x="10550151" y="5035901"/>
            <a:ext cx="9624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799d95b706_17_42"/>
          <p:cNvSpPr txBox="1"/>
          <p:nvPr/>
        </p:nvSpPr>
        <p:spPr>
          <a:xfrm>
            <a:off x="3610123" y="204797"/>
            <a:ext cx="4722800" cy="1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&lt;Company&gt;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1799d95b706_17_42"/>
          <p:cNvSpPr txBox="1"/>
          <p:nvPr/>
        </p:nvSpPr>
        <p:spPr>
          <a:xfrm>
            <a:off x="8883200" y="142167"/>
            <a:ext cx="4000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" sz="32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&lt;Company logo&gt;</a:t>
            </a:r>
            <a:endParaRPr sz="320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1799d95b706_17_42"/>
          <p:cNvSpPr/>
          <p:nvPr/>
        </p:nvSpPr>
        <p:spPr>
          <a:xfrm>
            <a:off x="10210433" y="3709433"/>
            <a:ext cx="1532400" cy="146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1800"/>
            </a:pP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optional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2"/>
              </a:buClr>
              <a:buSzPts val="1800"/>
            </a:pP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8c169bfb08_0_14"/>
          <p:cNvSpPr txBox="1"/>
          <p:nvPr/>
        </p:nvSpPr>
        <p:spPr>
          <a:xfrm>
            <a:off x="3066704" y="176171"/>
            <a:ext cx="5998800" cy="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3600"/>
            </a:pPr>
            <a:r>
              <a:rPr lang="en" sz="4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RouteViews</a:t>
            </a:r>
            <a:endParaRPr sz="4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6" name="Google Shape;176;g18c169bfb08_0_14"/>
          <p:cNvGraphicFramePr/>
          <p:nvPr>
            <p:extLst>
              <p:ext uri="{D42A27DB-BD31-4B8C-83A1-F6EECF244321}">
                <p14:modId xmlns:p14="http://schemas.microsoft.com/office/powerpoint/2010/main" val="3039578181"/>
              </p:ext>
            </p:extLst>
          </p:nvPr>
        </p:nvGraphicFramePr>
        <p:xfrm>
          <a:off x="526723" y="1059205"/>
          <a:ext cx="8050500" cy="43944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4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2000"/>
                        <a:buFont typeface="Calibri"/>
                        <a:buNone/>
                      </a:pPr>
                      <a:r>
                        <a:rPr lang="en" sz="2700" b="1" u="none" strike="noStrike" cap="none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ASN</a:t>
                      </a:r>
                      <a:endParaRPr sz="2700" b="1" u="none" strike="noStrike" cap="none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" sz="27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6447</a:t>
                      </a:r>
                      <a:endParaRPr sz="27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Traffic Profile</a:t>
                      </a:r>
                      <a:endParaRPr sz="2100" u="none" strike="noStrike" cap="none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Educational/Research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Traffic Volume</a:t>
                      </a:r>
                      <a:endParaRPr sz="2100" u="none" strike="noStrike" cap="none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 100Mbps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Peering Policy</a:t>
                      </a:r>
                      <a:endParaRPr sz="2100" u="none" strike="noStrike" cap="none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Peering Locations</a:t>
                      </a:r>
                      <a:endParaRPr sz="2100" u="none" strike="noStrike" cap="none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&gt;36 </a:t>
                      </a:r>
                      <a:r>
                        <a:rPr lang="en" sz="21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IXes</a:t>
                      </a:r>
                      <a:r>
                        <a:rPr lang="en" sz="2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around the world</a:t>
                      </a:r>
                      <a:endParaRPr sz="1900" u="none" strike="noStrike" cap="none" dirty="0"/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Peeringdb Entry</a:t>
                      </a:r>
                      <a:endParaRPr sz="2100" u="none" strike="noStrike" cap="none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https://as6447.peeringdb.com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1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5495E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rgbClr val="3549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Contact Information</a:t>
                      </a:r>
                      <a:endParaRPr sz="2100" u="none" strike="noStrike" cap="none">
                        <a:solidFill>
                          <a:srgbClr val="3549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John Kemp, Hans Kuhn, Philip Smith</a:t>
                      </a:r>
                      <a:endParaRPr sz="19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</a:t>
                      </a:r>
                      <a:r>
                        <a:rPr lang="en" sz="21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help@routeviews.org</a:t>
                      </a:r>
                      <a:r>
                        <a:rPr lang="en" sz="21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</a:t>
                      </a:r>
                      <a:endParaRPr sz="1900" u="none" strike="noStrike" cap="none" dirty="0"/>
                    </a:p>
                  </a:txBody>
                  <a:tcPr marL="121867" marR="121867" marT="121933" marB="121933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7" name="Google Shape;177;g18c169bfb08_0_1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7567" y="171451"/>
            <a:ext cx="1267884" cy="126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8c169bfb08_0_14" descr="A person wearing glasses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3201" y="3680668"/>
            <a:ext cx="1456833" cy="14568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79" name="Google Shape;179;g18c169bfb08_0_14" descr="A person smiling for the camera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02934" y="3680668"/>
            <a:ext cx="1456833" cy="145683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180" name="Google Shape;180;g18c169bfb08_0_14"/>
          <p:cNvSpPr txBox="1"/>
          <p:nvPr/>
        </p:nvSpPr>
        <p:spPr>
          <a:xfrm rot="-677">
            <a:off x="-104" y="0"/>
            <a:ext cx="2032000" cy="533200"/>
          </a:xfrm>
          <a:prstGeom prst="rect">
            <a:avLst/>
          </a:prstGeom>
          <a:solidFill>
            <a:srgbClr val="00B050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" sz="21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endParaRPr sz="21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8c169bfb08_0_14"/>
          <p:cNvSpPr txBox="1"/>
          <p:nvPr/>
        </p:nvSpPr>
        <p:spPr>
          <a:xfrm rot="-1304014">
            <a:off x="7383823" y="1352058"/>
            <a:ext cx="2697339" cy="116743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FF0000"/>
              </a:buClr>
              <a:buSzPts val="3700"/>
            </a:pPr>
            <a:r>
              <a:rPr lang="en" sz="49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  <a:endParaRPr sz="4933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8c169bfb08_0_14"/>
          <p:cNvSpPr txBox="1"/>
          <p:nvPr/>
        </p:nvSpPr>
        <p:spPr>
          <a:xfrm>
            <a:off x="9196033" y="5035901"/>
            <a:ext cx="9624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Hans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8c169bfb08_0_14"/>
          <p:cNvSpPr txBox="1"/>
          <p:nvPr/>
        </p:nvSpPr>
        <p:spPr>
          <a:xfrm>
            <a:off x="10550151" y="5035901"/>
            <a:ext cx="9624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n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Philip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Google Shape;188;g1799d95b706_17_52"/>
          <p:cNvGraphicFramePr/>
          <p:nvPr/>
        </p:nvGraphicFramePr>
        <p:xfrm>
          <a:off x="437373" y="923769"/>
          <a:ext cx="11417033" cy="43939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2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1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" sz="27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IXP Name/s</a:t>
                      </a:r>
                      <a:endParaRPr sz="27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" sz="27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&lt;name1&gt;</a:t>
                      </a:r>
                      <a:endParaRPr sz="27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&lt;name2&gt;</a:t>
                      </a:r>
                      <a:endParaRPr sz="27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Location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&lt;City, Country&gt;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&lt;City, Country&gt;</a:t>
                      </a:r>
                      <a:endParaRPr sz="2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Point of Presence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&lt;Data Center&gt;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&lt;Data Center&gt;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9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of connected ASNs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&lt;count&gt;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&lt;count&gt;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9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Peak Traffic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&lt;xbps&gt;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&lt;xbps&gt;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0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Route Server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No/Yes &lt;BIRD/OpenBGPD/etc&gt;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No/Yes &lt;BIRD/OpenBGPD/etc&gt;</a:t>
                      </a:r>
                      <a:endParaRPr sz="2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9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Peeringdb/IXPdb</a:t>
                      </a:r>
                      <a:endParaRPr sz="21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9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https://www.peeringdb.com/ix/xx</a:t>
                      </a:r>
                      <a:endParaRPr sz="1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9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https://www.peeringdb.com/ix/yy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9" name="Google Shape;189;g1799d95b706_17_52"/>
          <p:cNvSpPr txBox="1"/>
          <p:nvPr/>
        </p:nvSpPr>
        <p:spPr>
          <a:xfrm>
            <a:off x="8656791" y="400"/>
            <a:ext cx="3789652" cy="1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351C75"/>
              </a:buClr>
              <a:buSzPts val="2800"/>
            </a:pPr>
            <a:r>
              <a:rPr lang="en" sz="3733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&lt;Company logo&gt;</a:t>
            </a:r>
            <a:endParaRPr sz="3733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1799d95b706_17_52"/>
          <p:cNvSpPr/>
          <p:nvPr/>
        </p:nvSpPr>
        <p:spPr>
          <a:xfrm>
            <a:off x="6192401" y="5362000"/>
            <a:ext cx="1675600" cy="1393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2"/>
              </a:buClr>
              <a:buSzPts val="1800"/>
            </a:pP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optional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2"/>
              </a:buClr>
              <a:buSzPts val="1800"/>
            </a:pP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799d95b706_17_52"/>
          <p:cNvSpPr txBox="1"/>
          <p:nvPr/>
        </p:nvSpPr>
        <p:spPr>
          <a:xfrm>
            <a:off x="3933991" y="78537"/>
            <a:ext cx="4722800" cy="1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3700"/>
            </a:pPr>
            <a:r>
              <a:rPr lang="en" sz="49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&lt;Company&gt;</a:t>
            </a:r>
            <a:endParaRPr sz="493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1799d95b706_17_52"/>
          <p:cNvSpPr txBox="1"/>
          <p:nvPr/>
        </p:nvSpPr>
        <p:spPr>
          <a:xfrm>
            <a:off x="3860267" y="5648201"/>
            <a:ext cx="2264400" cy="82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>
              <a:buClr>
                <a:srgbClr val="000000"/>
              </a:buClr>
              <a:buSzPts val="14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Person/s</a:t>
            </a:r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buClr>
                <a:srgbClr val="000000"/>
              </a:buClr>
              <a:buSzPts val="1400"/>
            </a:pPr>
            <a: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information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1799d95b706_17_52"/>
          <p:cNvSpPr txBox="1"/>
          <p:nvPr/>
        </p:nvSpPr>
        <p:spPr>
          <a:xfrm rot="-677">
            <a:off x="-52" y="0"/>
            <a:ext cx="2032000" cy="533200"/>
          </a:xfrm>
          <a:prstGeom prst="rect">
            <a:avLst/>
          </a:prstGeom>
          <a:solidFill>
            <a:srgbClr val="4A86E8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" sz="21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IXP</a:t>
            </a:r>
            <a:endParaRPr sz="21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1276</Words>
  <Application>Microsoft Macintosh PowerPoint</Application>
  <PresentationFormat>Widescreen</PresentationFormat>
  <Paragraphs>294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Smith</dc:creator>
  <cp:lastModifiedBy>Philip Smith</cp:lastModifiedBy>
  <cp:revision>3</cp:revision>
  <dcterms:created xsi:type="dcterms:W3CDTF">2023-04-19T22:19:14Z</dcterms:created>
  <dcterms:modified xsi:type="dcterms:W3CDTF">2023-10-06T22:39:41Z</dcterms:modified>
</cp:coreProperties>
</file>